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93" r:id="rId17"/>
    <p:sldId id="337" r:id="rId18"/>
    <p:sldId id="338" r:id="rId19"/>
    <p:sldId id="349" r:id="rId20"/>
    <p:sldId id="341" r:id="rId21"/>
    <p:sldId id="342" r:id="rId22"/>
    <p:sldId id="343" r:id="rId23"/>
    <p:sldId id="348" r:id="rId24"/>
    <p:sldId id="351" r:id="rId25"/>
    <p:sldId id="350" r:id="rId26"/>
    <p:sldId id="278" r:id="rId27"/>
    <p:sldId id="279" r:id="rId28"/>
    <p:sldId id="280" r:id="rId29"/>
    <p:sldId id="287" r:id="rId30"/>
    <p:sldId id="282" r:id="rId31"/>
    <p:sldId id="283" r:id="rId32"/>
    <p:sldId id="284" r:id="rId33"/>
    <p:sldId id="289" r:id="rId34"/>
    <p:sldId id="291" r:id="rId35"/>
    <p:sldId id="292" r:id="rId36"/>
    <p:sldId id="290" r:id="rId37"/>
    <p:sldId id="294" r:id="rId38"/>
    <p:sldId id="27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28" r:id="rId56"/>
    <p:sldId id="329" r:id="rId57"/>
    <p:sldId id="330" r:id="rId58"/>
    <p:sldId id="331" r:id="rId59"/>
    <p:sldId id="311" r:id="rId60"/>
    <p:sldId id="275" r:id="rId61"/>
    <p:sldId id="334" r:id="rId62"/>
    <p:sldId id="333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39" r:id="rId80"/>
    <p:sldId id="344" r:id="rId81"/>
    <p:sldId id="345" r:id="rId82"/>
    <p:sldId id="347" r:id="rId83"/>
    <p:sldId id="346" r:id="rId8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5"/>
      <p:bold r:id="rId86"/>
      <p:italic r:id="rId87"/>
      <p:boldItalic r:id="rId8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80" d="100"/>
          <a:sy n="80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font" Target="fonts/font3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font" Target="fonts/font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F140-3FE7-4881-B193-71BFE4644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A427-F936-4234-B517-4E5053DC9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0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5162-59E2-4B81-8471-922DC9EB1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2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A308B-B515-41EA-8A34-3F353D5C7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90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96143-59C0-4686-9C95-0772CB462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32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F9B20-0ADF-463D-89F9-1CD0B7E51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06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CFEC-D5F0-47DC-B115-468DCB5E6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30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235A-10B5-4A2B-BDC9-A482C9BE9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7FAB-5F05-4FB1-BEAA-27480201C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94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D238-AD35-4E33-9CA4-A36D5A97E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51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FFE8-DFAF-4181-867F-46E2C906B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2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E657-BDED-4641-93AE-14130BF7F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59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0C82-6D0D-47BC-AA75-84B6DB76E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75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EA09-D231-4201-9AB8-B1DEDAA16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31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D482-FE92-4A5D-83C7-E6A01456D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2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8FF63-27B6-4A69-9948-BF3294782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163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0AA0-9F41-49CE-84E9-168FD5A6D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2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C4A2-7B5F-4D71-B993-E51118321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AAF6-B35E-4C2F-943F-F18ACDE53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5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2E75-20E8-4C33-B7E2-1BE431248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32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4A2C1-D0DF-4EAE-BEE5-4F5A87248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4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F03A-A11F-4D80-8BA1-3DCF2AC92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AC2BE-0467-4B70-A36F-76DAE513F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7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BAB9-A7E5-48A9-B9F6-EA3BCFE7EA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6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DB0EBC-FEF2-4EB7-9F37-3D235B4F8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458200" y="304800"/>
            <a:ext cx="457200" cy="533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smtClean="0"/>
              <a:t>X</a:t>
            </a:r>
          </a:p>
        </p:txBody>
      </p:sp>
      <p:sp>
        <p:nvSpPr>
          <p:cNvPr id="1032" name="AutoShape 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304800"/>
            <a:ext cx="457200" cy="533400"/>
          </a:xfrm>
          <a:prstGeom prst="actionButtonHom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6184FDD-E7E9-414B-AB33-771662674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458200" y="304800"/>
            <a:ext cx="457200" cy="533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smtClean="0"/>
              <a:t>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tatistical%20Test%20Type%20for%20%20Poster%20Plan.pdf" TargetMode="External"/><Relationship Id="rId2" Type="http://schemas.openxmlformats.org/officeDocument/2006/relationships/hyperlink" Target="Statistics%20Poster%20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su.edu/stat/mspc-topic-selection-26.htm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su.edu/stat/mspc-topic-selection-26.htm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vsu.edu/stat/mspc-graphs-27.htm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stat/mspc-putting-it-together-28.htm" TargetMode="External"/><Relationship Id="rId2" Type="http://schemas.openxmlformats.org/officeDocument/2006/relationships/hyperlink" Target="http://www.gvsu.edu/stat/mspc-graphs-2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slide" Target="slide11.xml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image" Target="../media/image33.gif"/><Relationship Id="rId2" Type="http://schemas.openxmlformats.org/officeDocument/2006/relationships/slide" Target="slide4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" Target="slide47.xml"/><Relationship Id="rId7" Type="http://schemas.openxmlformats.org/officeDocument/2006/relationships/image" Target="../media/image37.gif"/><Relationship Id="rId2" Type="http://schemas.openxmlformats.org/officeDocument/2006/relationships/slide" Target="slide6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" Target="slide49.xml"/><Relationship Id="rId7" Type="http://schemas.openxmlformats.org/officeDocument/2006/relationships/image" Target="../media/image37.gif"/><Relationship Id="rId2" Type="http://schemas.openxmlformats.org/officeDocument/2006/relationships/slide" Target="slide7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gif"/><Relationship Id="rId11" Type="http://schemas.openxmlformats.org/officeDocument/2006/relationships/image" Target="../media/image41.gif"/><Relationship Id="rId5" Type="http://schemas.openxmlformats.org/officeDocument/2006/relationships/image" Target="../media/image35.gif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3.wav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slide" Target="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2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4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28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29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0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4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1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4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3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4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3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35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4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oster%20rubric.pdf" TargetMode="External"/><Relationship Id="rId2" Type="http://schemas.openxmlformats.org/officeDocument/2006/relationships/hyperlink" Target="http://www.gvsu.edu/stat/mspc-judge-rubric-25.htm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audio" Target="../media/audio4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WCS_CLUSTER_APPSPOOL_SERVER\APPSVOL\Documents%20and%20Settings\Rose\My%20Documents\MET\Multimedia%20I\sounds\wow.mp3" TargetMode="External"/><Relationship Id="rId6" Type="http://schemas.openxmlformats.org/officeDocument/2006/relationships/image" Target="../media/image43.wmf"/><Relationship Id="rId5" Type="http://schemas.openxmlformats.org/officeDocument/2006/relationships/slide" Target="slide82.xml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077200" cy="32194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Michigan Statistics Poster Competition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Kick Off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05400"/>
            <a:ext cx="8077200" cy="17526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Rosemarie Cybulski</a:t>
            </a:r>
          </a:p>
          <a:p>
            <a:pPr eaLnBrk="1" hangingPunct="1"/>
            <a:r>
              <a:rPr lang="en-US" altLang="en-US" sz="2400" smtClean="0">
                <a:solidFill>
                  <a:schemeClr val="bg1"/>
                </a:solidFill>
              </a:rPr>
              <a:t>Macomb Mathematics, Science, Technology Center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3076" name="Picture 4" descr="MCj03328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18494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>
            <a:hlinkClick r:id="" action="ppaction://hlinkshowjump?jump=nextslide" highlightClick="1">
              <a:snd r:embed="rId3" name="drumroll.wav"/>
            </a:hlinkClick>
          </p:cNvPr>
          <p:cNvSpPr>
            <a:spLocks noChangeArrowheads="1"/>
          </p:cNvSpPr>
          <p:nvPr/>
        </p:nvSpPr>
        <p:spPr bwMode="auto">
          <a:xfrm>
            <a:off x="7772400" y="6096000"/>
            <a:ext cx="1119188" cy="5334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Begin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9600" y="228600"/>
            <a:ext cx="762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Due Dates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hlinkClick r:id="rId2" action="ppaction://hlinkfile"/>
              </a:rPr>
              <a:t>Poster Plan Sheet   	</a:t>
            </a:r>
            <a:r>
              <a:rPr lang="en-US" altLang="en-US" dirty="0" smtClean="0">
                <a:solidFill>
                  <a:schemeClr val="bg1"/>
                </a:solidFill>
              </a:rPr>
              <a:t>	        </a:t>
            </a:r>
            <a:r>
              <a:rPr lang="en-US" altLang="en-US" sz="2400" dirty="0" smtClean="0">
                <a:solidFill>
                  <a:schemeClr val="bg1"/>
                </a:solidFill>
              </a:rPr>
              <a:t>Mon. Nov. 11, 2019</a:t>
            </a: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solidFill>
                <a:schemeClr val="bg1"/>
              </a:solidFill>
            </a:endParaRP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solidFill>
                <a:schemeClr val="bg1"/>
              </a:solidFill>
            </a:endParaRPr>
          </a:p>
          <a:p>
            <a:pPr marL="350838" indent="-350838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Type of statistical test and 	         </a:t>
            </a:r>
            <a:r>
              <a:rPr lang="en-US" altLang="en-US" sz="2400" dirty="0" smtClean="0">
                <a:solidFill>
                  <a:schemeClr val="bg1"/>
                </a:solidFill>
              </a:rPr>
              <a:t> Mon. Dec. 9, 2019</a:t>
            </a: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why it is appropriate for your</a:t>
            </a: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data.  </a:t>
            </a:r>
            <a:r>
              <a:rPr lang="en-US" altLang="en-US" sz="2800" dirty="0" smtClean="0">
                <a:solidFill>
                  <a:schemeClr val="bg1"/>
                </a:solidFill>
                <a:hlinkClick r:id="rId3" action="ppaction://hlinkfile"/>
              </a:rPr>
              <a:t>Question Sheet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 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Final Poster</a:t>
            </a:r>
            <a:r>
              <a:rPr lang="en-US" altLang="en-US" dirty="0" smtClean="0">
                <a:solidFill>
                  <a:schemeClr val="bg1"/>
                </a:solidFill>
              </a:rPr>
              <a:t> 			       </a:t>
            </a:r>
            <a:r>
              <a:rPr lang="en-US" altLang="en-US" sz="2400" dirty="0" smtClean="0">
                <a:solidFill>
                  <a:schemeClr val="bg1"/>
                </a:solidFill>
              </a:rPr>
              <a:t>Friday. Jan. 10, 2020</a:t>
            </a:r>
          </a:p>
          <a:p>
            <a:pPr marL="350838" indent="-350838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772400" y="228600"/>
            <a:ext cx="6096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chemeClr val="folHlink"/>
                </a:solidFill>
              </a:rPr>
              <a:t>Develop a  question/problem 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Example:  What is the effect of running 1minute on heart rate?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Who has a better body image, males or females? Athletes or non-athletes?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hlinkClick r:id="rId2"/>
              </a:rPr>
              <a:t>Selecting a Topic </a:t>
            </a:r>
            <a:r>
              <a:rPr lang="en-US" altLang="en-US" smtClean="0">
                <a:solidFill>
                  <a:schemeClr val="bg1"/>
                </a:solidFill>
              </a:rPr>
              <a:t>– go to this link and read hints on how to go about selecting a good topic.  Answer the corresponding questions on the worksheet and turn it in today.   </a:t>
            </a:r>
          </a:p>
        </p:txBody>
      </p:sp>
      <p:sp>
        <p:nvSpPr>
          <p:cNvPr id="1331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3246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Step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Plan how to gather data</a:t>
            </a:r>
            <a:r>
              <a:rPr lang="en-US" altLang="en-US" sz="2800" smtClean="0">
                <a:solidFill>
                  <a:schemeClr val="folHlink"/>
                </a:solidFill>
              </a:rPr>
              <a:t>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endParaRPr lang="en-US" altLang="en-US" sz="28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	 </a:t>
            </a:r>
            <a:r>
              <a:rPr lang="en-US" altLang="en-US" sz="2400" smtClean="0">
                <a:solidFill>
                  <a:schemeClr val="bg1"/>
                </a:solidFill>
                <a:hlinkClick r:id="rId2"/>
              </a:rPr>
              <a:t>Selecting a Topic  </a:t>
            </a:r>
            <a:r>
              <a:rPr lang="en-US" altLang="en-US" sz="2400" smtClean="0">
                <a:solidFill>
                  <a:schemeClr val="bg1"/>
                </a:solidFill>
              </a:rPr>
              <a:t>go back to this site and find the four ways to collect data write your answer on the worksheet next to the corresponding question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434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2484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350838" indent="-350838"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Display the data in an appropriate</a:t>
            </a:r>
            <a:r>
              <a:rPr lang="en-US" altLang="en-US" sz="2800" b="1" smtClean="0">
                <a:solidFill>
                  <a:schemeClr val="bg1"/>
                </a:solidFill>
              </a:rPr>
              <a:t> </a:t>
            </a:r>
            <a:r>
              <a:rPr lang="en-US" altLang="en-US" sz="2800" b="1" smtClean="0">
                <a:solidFill>
                  <a:schemeClr val="folHlink"/>
                </a:solidFill>
              </a:rPr>
              <a:t>way</a:t>
            </a:r>
          </a:p>
          <a:p>
            <a:pPr marL="685800" lvl="1" indent="-220663" eaLnBrk="1" hangingPunct="1"/>
            <a:r>
              <a:rPr lang="en-US" altLang="en-US" sz="2400" smtClean="0">
                <a:solidFill>
                  <a:schemeClr val="bg1"/>
                </a:solidFill>
              </a:rPr>
              <a:t>Use various plots, charts, graphs, or models</a:t>
            </a:r>
          </a:p>
          <a:p>
            <a:pPr marL="685800" lvl="1" indent="-220663" eaLnBrk="1" hangingPunct="1"/>
            <a:r>
              <a:rPr lang="en-US" altLang="en-US" sz="2400" smtClean="0">
                <a:solidFill>
                  <a:schemeClr val="bg1"/>
                </a:solidFill>
              </a:rPr>
              <a:t>Discuss means, medians, standard deviations,</a:t>
            </a:r>
          </a:p>
          <a:p>
            <a:pPr marL="685800" lvl="1" indent="-220663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trends, patterns, outliers, skewness etc. as                                  appropriate.</a:t>
            </a:r>
          </a:p>
          <a:p>
            <a:pPr marL="685800" lvl="1" indent="-220663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marL="350838" indent="-350838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Go to this site, </a:t>
            </a:r>
            <a:r>
              <a:rPr lang="en-US" altLang="en-US" sz="2400" smtClean="0">
                <a:solidFill>
                  <a:schemeClr val="bg1"/>
                </a:solidFill>
                <a:hlinkClick r:id="rId2"/>
              </a:rPr>
              <a:t>constructing graphs </a:t>
            </a:r>
            <a:r>
              <a:rPr lang="en-US" altLang="en-US" sz="2400" smtClean="0">
                <a:solidFill>
                  <a:schemeClr val="bg1"/>
                </a:solidFill>
              </a:rPr>
              <a:t>,for more information on graphing and to answer the corresponding questions on your worksheet.</a:t>
            </a:r>
          </a:p>
          <a:p>
            <a:pPr marL="350838" indent="-350838" eaLnBrk="1" hangingPunct="1"/>
            <a:endParaRPr lang="en-US" altLang="en-US" sz="2400" smtClean="0">
              <a:solidFill>
                <a:schemeClr val="bg1"/>
              </a:solidFill>
            </a:endParaRPr>
          </a:p>
          <a:p>
            <a:pPr marL="685800" lvl="1" indent="-220663"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15364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1722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Step 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solidFill>
                  <a:schemeClr val="folHlink"/>
                </a:solidFill>
              </a:rPr>
              <a:t>Conclusion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Make sure your graphs answer your original question.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chemeClr val="bg1"/>
                </a:solidFill>
              </a:rPr>
              <a:t>Does the data suggest a significant difference between the groups?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 – go back to the </a:t>
            </a:r>
            <a:r>
              <a:rPr lang="en-US" altLang="en-US" sz="2400" smtClean="0">
                <a:solidFill>
                  <a:schemeClr val="bg1"/>
                </a:solidFill>
                <a:hlinkClick r:id="rId2"/>
              </a:rPr>
              <a:t>constructing graphs </a:t>
            </a:r>
            <a:r>
              <a:rPr lang="en-US" altLang="en-US" sz="2400" smtClean="0">
                <a:solidFill>
                  <a:schemeClr val="bg1"/>
                </a:solidFill>
              </a:rPr>
              <a:t>site. In the conclusion, what 3 things does it say that it can  display with a little thought and creativity?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hlinkClick r:id="rId3"/>
              </a:rPr>
              <a:t>Putting it all together </a:t>
            </a:r>
            <a:r>
              <a:rPr lang="en-US" altLang="en-US" sz="2400" smtClean="0">
                <a:solidFill>
                  <a:schemeClr val="bg1"/>
                </a:solidFill>
              </a:rPr>
              <a:t>– go to this link for suggestions on how to put it all together and for answers to your worksheet questions.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smtClean="0">
              <a:solidFill>
                <a:schemeClr val="bg1"/>
              </a:solidFill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1313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2007 Winners</a:t>
            </a:r>
          </a:p>
        </p:txBody>
      </p:sp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838200" y="1143000"/>
            <a:ext cx="7294563" cy="5715000"/>
            <a:chOff x="432" y="720"/>
            <a:chExt cx="4595" cy="3600"/>
          </a:xfrm>
        </p:grpSpPr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960" y="720"/>
              <a:ext cx="3600" cy="3118"/>
              <a:chOff x="960" y="720"/>
              <a:chExt cx="3600" cy="3118"/>
            </a:xfrm>
          </p:grpSpPr>
          <p:pic>
            <p:nvPicPr>
              <p:cNvPr id="17425" name="Picture 6" descr="hs-1s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80" t="14615" r="17880" b="8008"/>
              <a:stretch>
                <a:fillRect/>
              </a:stretch>
            </p:blipFill>
            <p:spPr bwMode="auto">
              <a:xfrm>
                <a:off x="960" y="1104"/>
                <a:ext cx="3600" cy="2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7426" name="Rectangle 15"/>
              <p:cNvSpPr>
                <a:spLocks noChangeArrowheads="1"/>
              </p:cNvSpPr>
              <p:nvPr/>
            </p:nvSpPr>
            <p:spPr bwMode="auto">
              <a:xfrm>
                <a:off x="2256" y="720"/>
                <a:ext cx="146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First Place</a:t>
                </a:r>
                <a:br>
                  <a:rPr lang="en-US" altLang="en-US" sz="1800">
                    <a:solidFill>
                      <a:schemeClr val="bg1"/>
                    </a:solidFill>
                  </a:rPr>
                </a:br>
                <a:r>
                  <a:rPr lang="en-US" altLang="en-US" sz="1800" b="1">
                    <a:solidFill>
                      <a:schemeClr val="bg1"/>
                    </a:solidFill>
                  </a:rPr>
                  <a:t>" Regional Obesity"</a:t>
                </a:r>
                <a:br>
                  <a:rPr lang="en-US" altLang="en-US" sz="1800" b="1">
                    <a:solidFill>
                      <a:schemeClr val="bg1"/>
                    </a:solidFill>
                  </a:rPr>
                </a:b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424" name="Text Box 17"/>
            <p:cNvSpPr txBox="1">
              <a:spLocks noChangeArrowheads="1"/>
            </p:cNvSpPr>
            <p:nvPr/>
          </p:nvSpPr>
          <p:spPr bwMode="auto">
            <a:xfrm>
              <a:off x="432" y="3800"/>
              <a:ext cx="4595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Lisa Tenney, Katie Martinez, Vicki Putvin (Battle Creek Area Math and Science Center, Lindsay Noakes, Battle Creek)</a:t>
              </a:r>
              <a:br>
                <a:rPr lang="en-US" altLang="en-US" sz="1600">
                  <a:solidFill>
                    <a:schemeClr val="bg1"/>
                  </a:solidFill>
                </a:rPr>
              </a:br>
              <a:endParaRPr lang="en-US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55321" name="Group 25"/>
          <p:cNvGrpSpPr>
            <a:grpSpLocks/>
          </p:cNvGrpSpPr>
          <p:nvPr/>
        </p:nvGrpSpPr>
        <p:grpSpPr bwMode="auto">
          <a:xfrm>
            <a:off x="914400" y="1066800"/>
            <a:ext cx="7391400" cy="5580063"/>
            <a:chOff x="624" y="483"/>
            <a:chExt cx="4512" cy="3762"/>
          </a:xfrm>
        </p:grpSpPr>
        <p:pic>
          <p:nvPicPr>
            <p:cNvPr id="17420" name="Picture 26" descr="hs-2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17249" r="17290" b="1208"/>
            <a:stretch>
              <a:fillRect/>
            </a:stretch>
          </p:blipFill>
          <p:spPr bwMode="auto">
            <a:xfrm>
              <a:off x="1152" y="960"/>
              <a:ext cx="336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Rectangle 27"/>
            <p:cNvSpPr>
              <a:spLocks noChangeArrowheads="1"/>
            </p:cNvSpPr>
            <p:nvPr/>
          </p:nvSpPr>
          <p:spPr bwMode="auto">
            <a:xfrm>
              <a:off x="1632" y="483"/>
              <a:ext cx="2444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Second Place</a:t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r>
                <a:rPr lang="en-US" altLang="en-US" sz="1800" b="1">
                  <a:solidFill>
                    <a:schemeClr val="bg1"/>
                  </a:solidFill>
                </a:rPr>
                <a:t>" Female vs. Male French Grades"</a:t>
              </a:r>
              <a:r>
                <a:rPr lang="en-US" altLang="en-US" sz="1800">
                  <a:solidFill>
                    <a:schemeClr val="bg1"/>
                  </a:solidFill>
                </a:rPr>
                <a:t/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7422" name="Rectangle 28"/>
            <p:cNvSpPr>
              <a:spLocks noChangeArrowheads="1"/>
            </p:cNvSpPr>
            <p:nvPr/>
          </p:nvSpPr>
          <p:spPr bwMode="auto">
            <a:xfrm>
              <a:off x="624" y="3627"/>
              <a:ext cx="4512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Brenda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Bahnweg, Heather O'Connor (Macomb Mathematics Science Technology Center, Warren)</a:t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55326" name="Group 30"/>
          <p:cNvGrpSpPr>
            <a:grpSpLocks/>
          </p:cNvGrpSpPr>
          <p:nvPr/>
        </p:nvGrpSpPr>
        <p:grpSpPr bwMode="auto">
          <a:xfrm>
            <a:off x="1219200" y="1066800"/>
            <a:ext cx="6705600" cy="5640388"/>
            <a:chOff x="864" y="624"/>
            <a:chExt cx="4224" cy="3553"/>
          </a:xfrm>
        </p:grpSpPr>
        <p:pic>
          <p:nvPicPr>
            <p:cNvPr id="17417" name="Picture 31" descr="hs-3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4" t="9631" r="13252" b="10100"/>
            <a:stretch>
              <a:fillRect/>
            </a:stretch>
          </p:blipFill>
          <p:spPr bwMode="auto">
            <a:xfrm>
              <a:off x="1200" y="1008"/>
              <a:ext cx="3456" cy="2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Rectangle 32"/>
            <p:cNvSpPr>
              <a:spLocks noChangeArrowheads="1"/>
            </p:cNvSpPr>
            <p:nvPr/>
          </p:nvSpPr>
          <p:spPr bwMode="auto">
            <a:xfrm>
              <a:off x="2208" y="624"/>
              <a:ext cx="159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Third Place</a:t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r>
                <a:rPr lang="en-US" altLang="en-US" sz="1800" b="1">
                  <a:solidFill>
                    <a:schemeClr val="bg1"/>
                  </a:solidFill>
                </a:rPr>
                <a:t>" The Nuclear Threat"</a:t>
              </a:r>
              <a:r>
                <a:rPr lang="en-US" altLang="en-US" sz="1800">
                  <a:solidFill>
                    <a:schemeClr val="bg1"/>
                  </a:solidFill>
                </a:rPr>
                <a:t/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7419" name="Rectangle 33"/>
            <p:cNvSpPr>
              <a:spLocks noChangeArrowheads="1"/>
            </p:cNvSpPr>
            <p:nvPr/>
          </p:nvSpPr>
          <p:spPr bwMode="auto">
            <a:xfrm>
              <a:off x="864" y="3600"/>
              <a:ext cx="42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Ylli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Qoshi, Ryan Rivard (Macomb Mathematics Science Technology Center, Warren)</a:t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7414" name="AutoShape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1722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14600" y="152400"/>
            <a:ext cx="36337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2008 Winners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2803525" y="102711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1st Place </a:t>
            </a:r>
          </a:p>
        </p:txBody>
      </p:sp>
      <p:grpSp>
        <p:nvGrpSpPr>
          <p:cNvPr id="153614" name="Group 14"/>
          <p:cNvGrpSpPr>
            <a:grpSpLocks/>
          </p:cNvGrpSpPr>
          <p:nvPr/>
        </p:nvGrpSpPr>
        <p:grpSpPr bwMode="auto">
          <a:xfrm>
            <a:off x="857250" y="838200"/>
            <a:ext cx="6991350" cy="5634038"/>
            <a:chOff x="624" y="599"/>
            <a:chExt cx="4404" cy="3549"/>
          </a:xfrm>
        </p:grpSpPr>
        <p:pic>
          <p:nvPicPr>
            <p:cNvPr id="18448" name="Picture 5" descr="hs-1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" t="2954" r="3798" b="2531"/>
            <a:stretch>
              <a:fillRect/>
            </a:stretch>
          </p:blipFill>
          <p:spPr bwMode="auto">
            <a:xfrm>
              <a:off x="1104" y="1056"/>
              <a:ext cx="3456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Text Box 12"/>
            <p:cNvSpPr txBox="1">
              <a:spLocks noChangeArrowheads="1"/>
            </p:cNvSpPr>
            <p:nvPr/>
          </p:nvSpPr>
          <p:spPr bwMode="auto">
            <a:xfrm>
              <a:off x="2102" y="599"/>
              <a:ext cx="1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Winner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“Capital Capitols”</a:t>
              </a:r>
            </a:p>
          </p:txBody>
        </p:sp>
        <p:sp>
          <p:nvSpPr>
            <p:cNvPr id="18450" name="Text Box 13"/>
            <p:cNvSpPr txBox="1">
              <a:spLocks noChangeArrowheads="1"/>
            </p:cNvSpPr>
            <p:nvPr/>
          </p:nvSpPr>
          <p:spPr bwMode="auto">
            <a:xfrm>
              <a:off x="624" y="3744"/>
              <a:ext cx="4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Tammy Hsia and Christopher Bush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chemeClr val="bg1"/>
                  </a:solidFill>
                </a:rPr>
                <a:t>(Macomb Mathematics Science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 Technology Center, Warren)</a:t>
              </a:r>
            </a:p>
          </p:txBody>
        </p:sp>
      </p:grpSp>
      <p:grpSp>
        <p:nvGrpSpPr>
          <p:cNvPr id="153617" name="Group 17"/>
          <p:cNvGrpSpPr>
            <a:grpSpLocks/>
          </p:cNvGrpSpPr>
          <p:nvPr/>
        </p:nvGrpSpPr>
        <p:grpSpPr bwMode="auto">
          <a:xfrm>
            <a:off x="838200" y="838200"/>
            <a:ext cx="7296150" cy="5634038"/>
            <a:chOff x="576" y="599"/>
            <a:chExt cx="4596" cy="3549"/>
          </a:xfrm>
        </p:grpSpPr>
        <p:pic>
          <p:nvPicPr>
            <p:cNvPr id="18445" name="Picture 8" descr="hs-2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4167" r="7813" b="6250"/>
            <a:stretch>
              <a:fillRect/>
            </a:stretch>
          </p:blipFill>
          <p:spPr bwMode="auto">
            <a:xfrm>
              <a:off x="1104" y="1056"/>
              <a:ext cx="3456" cy="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1550" y="599"/>
              <a:ext cx="2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2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>
                  <a:solidFill>
                    <a:schemeClr val="bg1"/>
                  </a:solidFill>
                </a:rPr>
                <a:t> Place Winner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“myspace.com: a place for friends”</a:t>
              </a:r>
            </a:p>
          </p:txBody>
        </p:sp>
        <p:sp>
          <p:nvSpPr>
            <p:cNvPr id="18447" name="Text Box 16"/>
            <p:cNvSpPr txBox="1">
              <a:spLocks noChangeArrowheads="1"/>
            </p:cNvSpPr>
            <p:nvPr/>
          </p:nvSpPr>
          <p:spPr bwMode="auto">
            <a:xfrm>
              <a:off x="576" y="3744"/>
              <a:ext cx="4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Anna Salvaggio and Frank Yoskovich (Macomb Mathematics Science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Technology Center, Warren)</a:t>
              </a:r>
            </a:p>
          </p:txBody>
        </p:sp>
      </p:grpSp>
      <p:grpSp>
        <p:nvGrpSpPr>
          <p:cNvPr id="153620" name="Group 20"/>
          <p:cNvGrpSpPr>
            <a:grpSpLocks/>
          </p:cNvGrpSpPr>
          <p:nvPr/>
        </p:nvGrpSpPr>
        <p:grpSpPr bwMode="auto">
          <a:xfrm>
            <a:off x="990600" y="914400"/>
            <a:ext cx="6902450" cy="5634038"/>
            <a:chOff x="672" y="647"/>
            <a:chExt cx="4348" cy="3549"/>
          </a:xfrm>
        </p:grpSpPr>
        <p:pic>
          <p:nvPicPr>
            <p:cNvPr id="18442" name="Picture 10" descr="hs-3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56"/>
              <a:ext cx="3456" cy="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18"/>
            <p:cNvSpPr txBox="1">
              <a:spLocks noChangeArrowheads="1"/>
            </p:cNvSpPr>
            <p:nvPr/>
          </p:nvSpPr>
          <p:spPr bwMode="auto">
            <a:xfrm>
              <a:off x="1910" y="647"/>
              <a:ext cx="13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3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>
                  <a:solidFill>
                    <a:schemeClr val="bg1"/>
                  </a:solidFill>
                </a:rPr>
                <a:t> Place Winner</a:t>
              </a:r>
              <a:br>
                <a:rPr lang="en-US" altLang="en-US" sz="1800">
                  <a:solidFill>
                    <a:schemeClr val="bg1"/>
                  </a:solidFill>
                </a:rPr>
              </a:br>
              <a:r>
                <a:rPr lang="en-US" altLang="en-US" sz="1800">
                  <a:solidFill>
                    <a:schemeClr val="bg1"/>
                  </a:solidFill>
                </a:rPr>
                <a:t>“Music Preference”</a:t>
              </a:r>
            </a:p>
          </p:txBody>
        </p:sp>
        <p:sp>
          <p:nvSpPr>
            <p:cNvPr id="18444" name="Text Box 19"/>
            <p:cNvSpPr txBox="1">
              <a:spLocks noChangeArrowheads="1"/>
            </p:cNvSpPr>
            <p:nvPr/>
          </p:nvSpPr>
          <p:spPr bwMode="auto">
            <a:xfrm>
              <a:off x="672" y="3792"/>
              <a:ext cx="43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Brad Barry and Brandon Cadrette (Macomb Mathematics Science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Technology Center, Warren)</a:t>
              </a:r>
            </a:p>
          </p:txBody>
        </p:sp>
      </p:grpSp>
      <p:sp>
        <p:nvSpPr>
          <p:cNvPr id="1843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661988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7772400" y="152400"/>
            <a:ext cx="533400" cy="6667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2009 Winners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65125" y="156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1752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4636" name="Group 12"/>
          <p:cNvGrpSpPr>
            <a:grpSpLocks/>
          </p:cNvGrpSpPr>
          <p:nvPr/>
        </p:nvGrpSpPr>
        <p:grpSpPr bwMode="auto">
          <a:xfrm>
            <a:off x="2057400" y="1143000"/>
            <a:ext cx="5105400" cy="5243513"/>
            <a:chOff x="1296" y="720"/>
            <a:chExt cx="3216" cy="3303"/>
          </a:xfrm>
        </p:grpSpPr>
        <p:pic>
          <p:nvPicPr>
            <p:cNvPr id="19473" name="Picture 9" descr="1st pl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" t="3067"/>
            <a:stretch>
              <a:fillRect/>
            </a:stretch>
          </p:blipFill>
          <p:spPr bwMode="auto">
            <a:xfrm>
              <a:off x="1296" y="1176"/>
              <a:ext cx="3216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 Box 10"/>
            <p:cNvSpPr txBox="1">
              <a:spLocks noChangeArrowheads="1"/>
            </p:cNvSpPr>
            <p:nvPr/>
          </p:nvSpPr>
          <p:spPr bwMode="auto">
            <a:xfrm>
              <a:off x="1536" y="3792"/>
              <a:ext cx="2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Hema Karunakaram (Saline High School)</a:t>
              </a:r>
            </a:p>
          </p:txBody>
        </p:sp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1344" y="720"/>
              <a:ext cx="298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800" b="1">
                  <a:solidFill>
                    <a:schemeClr val="bg1"/>
                  </a:solidFill>
                </a:rPr>
                <a:t> Place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 “Did Mark Twain Really Know English?”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</p:txBody>
        </p:sp>
      </p:grp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2133600" y="1143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4642" name="Group 18"/>
          <p:cNvGrpSpPr>
            <a:grpSpLocks/>
          </p:cNvGrpSpPr>
          <p:nvPr/>
        </p:nvGrpSpPr>
        <p:grpSpPr bwMode="auto">
          <a:xfrm>
            <a:off x="1447800" y="1219200"/>
            <a:ext cx="7067550" cy="5181600"/>
            <a:chOff x="912" y="768"/>
            <a:chExt cx="4452" cy="3264"/>
          </a:xfrm>
        </p:grpSpPr>
        <p:pic>
          <p:nvPicPr>
            <p:cNvPr id="19470" name="Picture 14" descr="2nd pl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85"/>
            <a:stretch>
              <a:fillRect/>
            </a:stretch>
          </p:blipFill>
          <p:spPr bwMode="auto">
            <a:xfrm>
              <a:off x="1296" y="1152"/>
              <a:ext cx="3216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Text Box 16"/>
            <p:cNvSpPr txBox="1">
              <a:spLocks noChangeArrowheads="1"/>
            </p:cNvSpPr>
            <p:nvPr/>
          </p:nvSpPr>
          <p:spPr bwMode="auto">
            <a:xfrm>
              <a:off x="2160" y="768"/>
              <a:ext cx="1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 b="1">
                  <a:solidFill>
                    <a:schemeClr val="bg1"/>
                  </a:solidFill>
                </a:rPr>
                <a:t> Place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“The Lead Foot”</a:t>
              </a:r>
            </a:p>
          </p:txBody>
        </p:sp>
        <p:sp>
          <p:nvSpPr>
            <p:cNvPr id="19472" name="Text Box 17"/>
            <p:cNvSpPr txBox="1">
              <a:spLocks noChangeArrowheads="1"/>
            </p:cNvSpPr>
            <p:nvPr/>
          </p:nvSpPr>
          <p:spPr bwMode="auto">
            <a:xfrm>
              <a:off x="912" y="3801"/>
              <a:ext cx="4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Alaraya Holmberg and Miranda Rohrbough (Montague High School)</a:t>
              </a:r>
            </a:p>
          </p:txBody>
        </p:sp>
      </p:grpSp>
      <p:grpSp>
        <p:nvGrpSpPr>
          <p:cNvPr id="154645" name="Group 21"/>
          <p:cNvGrpSpPr>
            <a:grpSpLocks/>
          </p:cNvGrpSpPr>
          <p:nvPr/>
        </p:nvGrpSpPr>
        <p:grpSpPr bwMode="auto">
          <a:xfrm>
            <a:off x="0" y="1143000"/>
            <a:ext cx="8077200" cy="5334000"/>
            <a:chOff x="0" y="720"/>
            <a:chExt cx="5088" cy="3360"/>
          </a:xfrm>
        </p:grpSpPr>
        <p:pic>
          <p:nvPicPr>
            <p:cNvPr id="19468" name="Picture 19" descr="3rd pl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3223" r="400" b="7787"/>
            <a:stretch>
              <a:fillRect/>
            </a:stretch>
          </p:blipFill>
          <p:spPr bwMode="auto">
            <a:xfrm>
              <a:off x="2416" y="720"/>
              <a:ext cx="2672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 Box 20"/>
            <p:cNvSpPr txBox="1">
              <a:spLocks noChangeArrowheads="1"/>
            </p:cNvSpPr>
            <p:nvPr/>
          </p:nvSpPr>
          <p:spPr bwMode="auto">
            <a:xfrm>
              <a:off x="0" y="1200"/>
              <a:ext cx="239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“Evolution vs. Intelligent Design”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Lance Henkel and Tayson Lin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(Macomb Mathematics Science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Technology Center)</a:t>
              </a:r>
            </a:p>
          </p:txBody>
        </p:sp>
      </p:grp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091488" y="5159375"/>
            <a:ext cx="869950" cy="750888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2010 Winners</a:t>
            </a:r>
          </a:p>
        </p:txBody>
      </p:sp>
      <p:grpSp>
        <p:nvGrpSpPr>
          <p:cNvPr id="157736" name="Group 40"/>
          <p:cNvGrpSpPr>
            <a:grpSpLocks/>
          </p:cNvGrpSpPr>
          <p:nvPr/>
        </p:nvGrpSpPr>
        <p:grpSpPr bwMode="auto">
          <a:xfrm>
            <a:off x="430213" y="1676400"/>
            <a:ext cx="8713787" cy="4786313"/>
            <a:chOff x="480" y="1056"/>
            <a:chExt cx="5489" cy="3015"/>
          </a:xfrm>
        </p:grpSpPr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>
              <a:off x="480" y="3840"/>
              <a:ext cx="54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 Sydney Kieler and Nick Higgins (Macomb Math Science Tech Center)</a:t>
              </a:r>
            </a:p>
          </p:txBody>
        </p:sp>
        <p:pic>
          <p:nvPicPr>
            <p:cNvPr id="20494" name="Picture 35" descr="RvsB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56"/>
              <a:ext cx="2070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 Box 36"/>
            <p:cNvSpPr txBox="1">
              <a:spLocks noChangeArrowheads="1"/>
            </p:cNvSpPr>
            <p:nvPr/>
          </p:nvSpPr>
          <p:spPr bwMode="auto">
            <a:xfrm>
              <a:off x="576" y="1248"/>
              <a:ext cx="8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1</a:t>
              </a:r>
              <a:r>
                <a:rPr lang="en-US" altLang="en-US" sz="24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2400" b="1">
                  <a:solidFill>
                    <a:schemeClr val="bg1"/>
                  </a:solidFill>
                </a:rPr>
                <a:t> Place</a:t>
              </a:r>
            </a:p>
          </p:txBody>
        </p:sp>
      </p:grpSp>
      <p:grpSp>
        <p:nvGrpSpPr>
          <p:cNvPr id="157739" name="Group 43"/>
          <p:cNvGrpSpPr>
            <a:grpSpLocks/>
          </p:cNvGrpSpPr>
          <p:nvPr/>
        </p:nvGrpSpPr>
        <p:grpSpPr bwMode="auto">
          <a:xfrm>
            <a:off x="228600" y="1371600"/>
            <a:ext cx="8915400" cy="5137150"/>
            <a:chOff x="144" y="940"/>
            <a:chExt cx="5616" cy="3236"/>
          </a:xfrm>
        </p:grpSpPr>
        <p:pic>
          <p:nvPicPr>
            <p:cNvPr id="20490" name="Picture 30" descr="Extra Credit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40"/>
              <a:ext cx="2204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91" name="Text Box 41"/>
            <p:cNvSpPr txBox="1">
              <a:spLocks noChangeArrowheads="1"/>
            </p:cNvSpPr>
            <p:nvPr/>
          </p:nvSpPr>
          <p:spPr bwMode="auto">
            <a:xfrm>
              <a:off x="336" y="132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2</a:t>
              </a:r>
              <a:r>
                <a:rPr lang="en-US" altLang="en-US" sz="24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2400" b="1">
                  <a:solidFill>
                    <a:schemeClr val="bg1"/>
                  </a:solidFill>
                </a:rPr>
                <a:t> Place</a:t>
              </a:r>
            </a:p>
          </p:txBody>
        </p:sp>
        <p:sp>
          <p:nvSpPr>
            <p:cNvPr id="20492" name="Text Box 42"/>
            <p:cNvSpPr txBox="1">
              <a:spLocks noChangeArrowheads="1"/>
            </p:cNvSpPr>
            <p:nvPr/>
          </p:nvSpPr>
          <p:spPr bwMode="auto">
            <a:xfrm>
              <a:off x="144" y="3964"/>
              <a:ext cx="5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2</a:t>
              </a:r>
              <a:r>
                <a:rPr lang="en-US" altLang="en-US" sz="16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600" b="1">
                  <a:solidFill>
                    <a:schemeClr val="bg1"/>
                  </a:solidFill>
                </a:rPr>
                <a:t> Place  Kevin Weinert and Michael Richards (Macomb Math Science Tech Center</a:t>
              </a:r>
            </a:p>
          </p:txBody>
        </p:sp>
      </p:grpSp>
      <p:grpSp>
        <p:nvGrpSpPr>
          <p:cNvPr id="157750" name="Group 54"/>
          <p:cNvGrpSpPr>
            <a:grpSpLocks/>
          </p:cNvGrpSpPr>
          <p:nvPr/>
        </p:nvGrpSpPr>
        <p:grpSpPr bwMode="auto">
          <a:xfrm>
            <a:off x="533400" y="1447800"/>
            <a:ext cx="8382000" cy="5008563"/>
            <a:chOff x="336" y="1008"/>
            <a:chExt cx="5280" cy="3155"/>
          </a:xfrm>
        </p:grpSpPr>
        <p:sp>
          <p:nvSpPr>
            <p:cNvPr id="20487" name="Text Box 51"/>
            <p:cNvSpPr txBox="1">
              <a:spLocks noChangeArrowheads="1"/>
            </p:cNvSpPr>
            <p:nvPr/>
          </p:nvSpPr>
          <p:spPr bwMode="auto">
            <a:xfrm>
              <a:off x="336" y="134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3</a:t>
              </a:r>
              <a:r>
                <a:rPr lang="en-US" altLang="en-US" sz="2400" b="1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2400" b="1">
                  <a:solidFill>
                    <a:schemeClr val="bg1"/>
                  </a:solidFill>
                </a:rPr>
                <a:t> Place</a:t>
              </a:r>
            </a:p>
          </p:txBody>
        </p:sp>
        <p:pic>
          <p:nvPicPr>
            <p:cNvPr id="20488" name="Picture 52" descr="Children in Foser Ca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08"/>
              <a:ext cx="4272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 Box 53"/>
            <p:cNvSpPr txBox="1">
              <a:spLocks noChangeArrowheads="1"/>
            </p:cNvSpPr>
            <p:nvPr/>
          </p:nvSpPr>
          <p:spPr bwMode="auto">
            <a:xfrm>
              <a:off x="1200" y="3932"/>
              <a:ext cx="3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 Julie Frank  (Kensington Woods High School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15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5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8788" y="290513"/>
            <a:ext cx="8229600" cy="9144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2011 Winners</a:t>
            </a:r>
            <a:br>
              <a:rPr lang="en-US" altLang="en-US" smtClean="0">
                <a:solidFill>
                  <a:schemeClr val="bg1"/>
                </a:solidFill>
              </a:rPr>
            </a:br>
            <a:endParaRPr lang="en-US" altLang="en-US" sz="2000" smtClean="0">
              <a:solidFill>
                <a:schemeClr val="bg1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039100" y="5902325"/>
            <a:ext cx="603250" cy="485775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43000" y="1184275"/>
            <a:ext cx="6762750" cy="5402263"/>
            <a:chOff x="1143000" y="1183542"/>
            <a:chExt cx="6763390" cy="5403412"/>
          </a:xfrm>
        </p:grpSpPr>
        <p:pic>
          <p:nvPicPr>
            <p:cNvPr id="2151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524000"/>
              <a:ext cx="3331634" cy="432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Box 5"/>
            <p:cNvSpPr txBox="1">
              <a:spLocks noChangeArrowheads="1"/>
            </p:cNvSpPr>
            <p:nvPr/>
          </p:nvSpPr>
          <p:spPr bwMode="auto">
            <a:xfrm>
              <a:off x="1143000" y="5879068"/>
              <a:ext cx="676339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Nick Higgins and Sydney Kieler </a:t>
              </a:r>
              <a:r>
                <a:rPr lang="en-US" altLang="en-US" sz="2000">
                  <a:solidFill>
                    <a:schemeClr val="bg1"/>
                  </a:solidFill>
                </a:rPr>
                <a:t>(Macomb Mathematics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Science Technology Center, Warren)</a:t>
              </a:r>
            </a:p>
          </p:txBody>
        </p:sp>
        <p:sp>
          <p:nvSpPr>
            <p:cNvPr id="21520" name="TextBox 6"/>
            <p:cNvSpPr txBox="1">
              <a:spLocks noChangeArrowheads="1"/>
            </p:cNvSpPr>
            <p:nvPr/>
          </p:nvSpPr>
          <p:spPr bwMode="auto">
            <a:xfrm>
              <a:off x="2590800" y="1183542"/>
              <a:ext cx="37989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1st PlaceWinners “Red vs. Blue</a:t>
              </a:r>
              <a:r>
                <a:rPr lang="en-US" altLang="en-US" sz="1800">
                  <a:solidFill>
                    <a:schemeClr val="bg1"/>
                  </a:solidFill>
                </a:rPr>
                <a:t>” </a:t>
              </a:r>
              <a:endParaRPr lang="en-US" altLang="en-US" sz="18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82688" y="1185863"/>
            <a:ext cx="6207125" cy="5362575"/>
            <a:chOff x="1182025" y="1185148"/>
            <a:chExt cx="6207790" cy="5363423"/>
          </a:xfrm>
        </p:grpSpPr>
        <p:pic>
          <p:nvPicPr>
            <p:cNvPr id="21515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1577653"/>
              <a:ext cx="3375154" cy="436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9"/>
            <p:cNvSpPr txBox="1">
              <a:spLocks noChangeArrowheads="1"/>
            </p:cNvSpPr>
            <p:nvPr/>
          </p:nvSpPr>
          <p:spPr bwMode="auto">
            <a:xfrm>
              <a:off x="2560320" y="1185148"/>
              <a:ext cx="37497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 2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>
                  <a:solidFill>
                    <a:schemeClr val="bg1"/>
                  </a:solidFill>
                </a:rPr>
                <a:t> Place Winners “Extra Credit”?</a:t>
              </a:r>
            </a:p>
          </p:txBody>
        </p:sp>
        <p:sp>
          <p:nvSpPr>
            <p:cNvPr id="21517" name="TextBox 10"/>
            <p:cNvSpPr txBox="1">
              <a:spLocks noChangeArrowheads="1"/>
            </p:cNvSpPr>
            <p:nvPr/>
          </p:nvSpPr>
          <p:spPr bwMode="auto">
            <a:xfrm>
              <a:off x="1182025" y="5902240"/>
              <a:ext cx="62077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Michael Richards,  Kevin Weinert </a:t>
              </a:r>
              <a:r>
                <a:rPr lang="en-US" altLang="en-US" sz="1800">
                  <a:solidFill>
                    <a:schemeClr val="bg1"/>
                  </a:solidFill>
                </a:rPr>
                <a:t>(Macomb Mathematics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 Science Technology Center, Warren)  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628775" y="1273175"/>
            <a:ext cx="5791200" cy="4494213"/>
            <a:chOff x="1676400" y="1273115"/>
            <a:chExt cx="5791200" cy="4493499"/>
          </a:xfrm>
        </p:grpSpPr>
        <p:pic>
          <p:nvPicPr>
            <p:cNvPr id="215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754638"/>
              <a:ext cx="5791200" cy="401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Box 13"/>
            <p:cNvSpPr txBox="1">
              <a:spLocks noChangeArrowheads="1"/>
            </p:cNvSpPr>
            <p:nvPr/>
          </p:nvSpPr>
          <p:spPr bwMode="auto">
            <a:xfrm>
              <a:off x="2209800" y="1273115"/>
              <a:ext cx="5186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3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>
                  <a:solidFill>
                    <a:schemeClr val="bg1"/>
                  </a:solidFill>
                </a:rPr>
                <a:t> Place Winners “Children in Foster Care 2008”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Main Menu</a:t>
            </a:r>
          </a:p>
        </p:txBody>
      </p:sp>
      <p:sp>
        <p:nvSpPr>
          <p:cNvPr id="4099" name="AutoShape 4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85800" y="21717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What is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Statistics Poster?</a:t>
            </a:r>
          </a:p>
        </p:txBody>
      </p:sp>
      <p:sp>
        <p:nvSpPr>
          <p:cNvPr id="4100" name="AutoShape 5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85800" y="37719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Judging</a:t>
            </a:r>
          </a:p>
        </p:txBody>
      </p:sp>
      <p:sp>
        <p:nvSpPr>
          <p:cNvPr id="4101" name="AutoShape 6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85800" y="54102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Steps</a:t>
            </a:r>
          </a:p>
        </p:txBody>
      </p:sp>
      <p:sp>
        <p:nvSpPr>
          <p:cNvPr id="4102" name="AutoShape 7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505200" y="54102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Winners</a:t>
            </a:r>
          </a:p>
        </p:txBody>
      </p:sp>
      <p:sp>
        <p:nvSpPr>
          <p:cNvPr id="4103" name="AutoShape 8">
            <a:hlinkClick r:id="rId7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362700" y="54102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Quiz</a:t>
            </a:r>
          </a:p>
        </p:txBody>
      </p:sp>
      <p:sp>
        <p:nvSpPr>
          <p:cNvPr id="4104" name="AutoShape 9">
            <a:hlinkClick r:id="rId8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505200" y="37719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Prizes</a:t>
            </a:r>
          </a:p>
        </p:txBody>
      </p:sp>
      <p:sp>
        <p:nvSpPr>
          <p:cNvPr id="4105" name="AutoShape 10">
            <a:hlinkClick r:id="rId9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362700" y="37719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Due Dates</a:t>
            </a:r>
          </a:p>
        </p:txBody>
      </p:sp>
      <p:sp>
        <p:nvSpPr>
          <p:cNvPr id="4106" name="AutoShape 11">
            <a:hlinkClick r:id="rId10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3505200" y="21717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How Can I Enter?</a:t>
            </a:r>
          </a:p>
        </p:txBody>
      </p:sp>
      <p:sp>
        <p:nvSpPr>
          <p:cNvPr id="4107" name="AutoShape 12">
            <a:hlinkClick r:id="rId11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6362700" y="2171700"/>
            <a:ext cx="2209800" cy="1066800"/>
          </a:xfrm>
          <a:prstGeom prst="actionButtonBlank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2012 Winners</a:t>
            </a: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05800" y="6038850"/>
            <a:ext cx="619125" cy="620713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00" y="1295400"/>
            <a:ext cx="6699250" cy="4989513"/>
            <a:chOff x="914400" y="1295400"/>
            <a:chExt cx="6699270" cy="4989730"/>
          </a:xfrm>
        </p:grpSpPr>
        <p:pic>
          <p:nvPicPr>
            <p:cNvPr id="22543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9" t="4648" r="10814" b="14493"/>
            <a:stretch>
              <a:fillRect/>
            </a:stretch>
          </p:blipFill>
          <p:spPr bwMode="auto">
            <a:xfrm>
              <a:off x="2133600" y="1828799"/>
              <a:ext cx="4892040" cy="3638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Box 6"/>
            <p:cNvSpPr txBox="1">
              <a:spLocks noChangeArrowheads="1"/>
            </p:cNvSpPr>
            <p:nvPr/>
          </p:nvSpPr>
          <p:spPr bwMode="auto">
            <a:xfrm>
              <a:off x="2514600" y="1295400"/>
              <a:ext cx="43574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1</a:t>
              </a:r>
              <a:r>
                <a:rPr lang="en-US" altLang="en-US" sz="20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2000" b="1">
                  <a:solidFill>
                    <a:schemeClr val="bg1"/>
                  </a:solidFill>
                </a:rPr>
                <a:t> Place “ Just Strumming Along”</a:t>
              </a:r>
            </a:p>
          </p:txBody>
        </p:sp>
        <p:sp>
          <p:nvSpPr>
            <p:cNvPr id="22545" name="TextBox 7"/>
            <p:cNvSpPr txBox="1">
              <a:spLocks noChangeArrowheads="1"/>
            </p:cNvSpPr>
            <p:nvPr/>
          </p:nvSpPr>
          <p:spPr bwMode="auto">
            <a:xfrm>
              <a:off x="914400" y="5638799"/>
              <a:ext cx="6699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Madeline McFee &amp; Naomi Joseph, Battle Creek Mathematics &amp;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Science Center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919288" y="1311275"/>
            <a:ext cx="5694362" cy="4743450"/>
            <a:chOff x="1828800" y="1295400"/>
            <a:chExt cx="5694188" cy="4743509"/>
          </a:xfrm>
        </p:grpSpPr>
        <p:pic>
          <p:nvPicPr>
            <p:cNvPr id="2254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" t="8188" r="5202" b="3493"/>
            <a:stretch>
              <a:fillRect/>
            </a:stretch>
          </p:blipFill>
          <p:spPr bwMode="auto">
            <a:xfrm>
              <a:off x="2133600" y="1828800"/>
              <a:ext cx="4894247" cy="363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Box 10"/>
            <p:cNvSpPr txBox="1">
              <a:spLocks noChangeArrowheads="1"/>
            </p:cNvSpPr>
            <p:nvPr/>
          </p:nvSpPr>
          <p:spPr bwMode="auto">
            <a:xfrm>
              <a:off x="2241686" y="5638799"/>
              <a:ext cx="4477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</a:rPr>
                <a:t>Amanda Messina, Saline High School</a:t>
              </a:r>
            </a:p>
          </p:txBody>
        </p:sp>
        <p:sp>
          <p:nvSpPr>
            <p:cNvPr id="22542" name="TextBox 11"/>
            <p:cNvSpPr txBox="1">
              <a:spLocks noChangeArrowheads="1"/>
            </p:cNvSpPr>
            <p:nvPr/>
          </p:nvSpPr>
          <p:spPr bwMode="auto">
            <a:xfrm>
              <a:off x="1828800" y="1295400"/>
              <a:ext cx="5694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2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>
                  <a:solidFill>
                    <a:schemeClr val="bg1"/>
                  </a:solidFill>
                </a:rPr>
                <a:t> Place “Do High School Students Get Less Sleep?”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663700" y="990600"/>
            <a:ext cx="5976938" cy="5048250"/>
            <a:chOff x="1664290" y="990600"/>
            <a:chExt cx="5976316" cy="5048160"/>
          </a:xfrm>
        </p:grpSpPr>
        <p:pic>
          <p:nvPicPr>
            <p:cNvPr id="225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9" t="5199" r="1704" b="3494"/>
            <a:stretch>
              <a:fillRect/>
            </a:stretch>
          </p:blipFill>
          <p:spPr bwMode="auto">
            <a:xfrm>
              <a:off x="2101891" y="1752600"/>
              <a:ext cx="5016638" cy="375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Box 14"/>
            <p:cNvSpPr txBox="1">
              <a:spLocks noChangeArrowheads="1"/>
            </p:cNvSpPr>
            <p:nvPr/>
          </p:nvSpPr>
          <p:spPr bwMode="auto">
            <a:xfrm>
              <a:off x="1664290" y="990600"/>
              <a:ext cx="59763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3</a:t>
              </a:r>
              <a:r>
                <a:rPr lang="en-US" altLang="en-US" sz="1800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>
                  <a:solidFill>
                    <a:schemeClr val="bg1"/>
                  </a:solidFill>
                </a:rPr>
                <a:t> Place “Do Left-Handed Hitters Have More Homeruns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Than Right-Handed Hitters</a:t>
              </a:r>
            </a:p>
          </p:txBody>
        </p:sp>
        <p:sp>
          <p:nvSpPr>
            <p:cNvPr id="22539" name="TextBox 15"/>
            <p:cNvSpPr txBox="1">
              <a:spLocks noChangeArrowheads="1"/>
            </p:cNvSpPr>
            <p:nvPr/>
          </p:nvSpPr>
          <p:spPr bwMode="auto">
            <a:xfrm>
              <a:off x="2378736" y="5669428"/>
              <a:ext cx="4168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John Caleb Ashby, Saline High School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5613" y="168275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2013 Winners</a:t>
            </a: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0225" y="5880100"/>
            <a:ext cx="603250" cy="596900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11275" y="1354138"/>
            <a:ext cx="6900863" cy="4719637"/>
            <a:chOff x="1311570" y="1354574"/>
            <a:chExt cx="6901248" cy="4718602"/>
          </a:xfrm>
        </p:grpSpPr>
        <p:pic>
          <p:nvPicPr>
            <p:cNvPr id="2356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9" t="16721" r="23120" b="16721"/>
            <a:stretch>
              <a:fillRect/>
            </a:stretch>
          </p:blipFill>
          <p:spPr bwMode="auto">
            <a:xfrm>
              <a:off x="2133600" y="1895798"/>
              <a:ext cx="4775981" cy="351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TextBox 6"/>
            <p:cNvSpPr txBox="1">
              <a:spLocks noChangeArrowheads="1"/>
            </p:cNvSpPr>
            <p:nvPr/>
          </p:nvSpPr>
          <p:spPr bwMode="auto">
            <a:xfrm>
              <a:off x="1311570" y="1354574"/>
              <a:ext cx="69012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1</a:t>
              </a:r>
              <a:r>
                <a:rPr lang="en-US" altLang="en-US" sz="20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2000" b="1">
                  <a:solidFill>
                    <a:schemeClr val="bg1"/>
                  </a:solidFill>
                </a:rPr>
                <a:t> Place  “Do Male or Female Runners Improve More?”</a:t>
              </a:r>
            </a:p>
          </p:txBody>
        </p:sp>
        <p:sp>
          <p:nvSpPr>
            <p:cNvPr id="23569" name="TextBox 7"/>
            <p:cNvSpPr txBox="1">
              <a:spLocks noChangeArrowheads="1"/>
            </p:cNvSpPr>
            <p:nvPr/>
          </p:nvSpPr>
          <p:spPr bwMode="auto">
            <a:xfrm>
              <a:off x="2838705" y="5673066"/>
              <a:ext cx="3801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Kelly Hall, Saline High School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01813" y="1154113"/>
            <a:ext cx="5438775" cy="5208587"/>
            <a:chOff x="1802384" y="1154519"/>
            <a:chExt cx="5438412" cy="5208443"/>
          </a:xfrm>
        </p:grpSpPr>
        <p:pic>
          <p:nvPicPr>
            <p:cNvPr id="2356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0" r="21519"/>
            <a:stretch>
              <a:fillRect/>
            </a:stretch>
          </p:blipFill>
          <p:spPr bwMode="auto">
            <a:xfrm>
              <a:off x="2870898" y="1554629"/>
              <a:ext cx="3371877" cy="431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TextBox 11"/>
            <p:cNvSpPr txBox="1">
              <a:spLocks noChangeArrowheads="1"/>
            </p:cNvSpPr>
            <p:nvPr/>
          </p:nvSpPr>
          <p:spPr bwMode="auto">
            <a:xfrm>
              <a:off x="2330593" y="1154519"/>
              <a:ext cx="46798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2</a:t>
              </a:r>
              <a:r>
                <a:rPr lang="en-US" altLang="en-US" sz="20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2000" b="1">
                  <a:solidFill>
                    <a:schemeClr val="bg1"/>
                  </a:solidFill>
                </a:rPr>
                <a:t> Place  “Saline’s Surface Tension”</a:t>
              </a:r>
            </a:p>
          </p:txBody>
        </p:sp>
        <p:sp>
          <p:nvSpPr>
            <p:cNvPr id="23566" name="TextBox 12"/>
            <p:cNvSpPr txBox="1">
              <a:spLocks noChangeArrowheads="1"/>
            </p:cNvSpPr>
            <p:nvPr/>
          </p:nvSpPr>
          <p:spPr bwMode="auto">
            <a:xfrm>
              <a:off x="1802384" y="5993630"/>
              <a:ext cx="5438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Sushrut Athavale &amp; Victor Chen, Saline High School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46200" y="1169988"/>
            <a:ext cx="6351588" cy="4910137"/>
            <a:chOff x="1345880" y="1169760"/>
            <a:chExt cx="6351419" cy="4909887"/>
          </a:xfrm>
        </p:grpSpPr>
        <p:pic>
          <p:nvPicPr>
            <p:cNvPr id="23561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12453" r="12560" b="12880"/>
            <a:stretch>
              <a:fillRect/>
            </a:stretch>
          </p:blipFill>
          <p:spPr bwMode="auto">
            <a:xfrm>
              <a:off x="1832864" y="1905000"/>
              <a:ext cx="5208016" cy="354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Box 15"/>
            <p:cNvSpPr txBox="1">
              <a:spLocks noChangeArrowheads="1"/>
            </p:cNvSpPr>
            <p:nvPr/>
          </p:nvSpPr>
          <p:spPr bwMode="auto">
            <a:xfrm>
              <a:off x="1569677" y="1169760"/>
              <a:ext cx="57343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3</a:t>
              </a:r>
              <a:r>
                <a:rPr lang="en-US" altLang="en-US" sz="2000" b="1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2000" b="1">
                  <a:solidFill>
                    <a:schemeClr val="bg1"/>
                  </a:solidFill>
                </a:rPr>
                <a:t> Place “Does Breakfast Help ACT Scores?”</a:t>
              </a:r>
            </a:p>
          </p:txBody>
        </p:sp>
        <p:sp>
          <p:nvSpPr>
            <p:cNvPr id="23563" name="TextBox 16"/>
            <p:cNvSpPr txBox="1">
              <a:spLocks noChangeArrowheads="1"/>
            </p:cNvSpPr>
            <p:nvPr/>
          </p:nvSpPr>
          <p:spPr bwMode="auto">
            <a:xfrm>
              <a:off x="1345880" y="5679537"/>
              <a:ext cx="6351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Nicki Kasza &amp; Grace Campbell, Saline High School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247650"/>
            <a:ext cx="82296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2014 Winners</a:t>
            </a:r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2400" y="5638800"/>
            <a:ext cx="869950" cy="749300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89200" y="1244600"/>
            <a:ext cx="3683000" cy="5143500"/>
            <a:chOff x="2488845" y="1244181"/>
            <a:chExt cx="3389441" cy="4928019"/>
          </a:xfrm>
        </p:grpSpPr>
        <p:pic>
          <p:nvPicPr>
            <p:cNvPr id="2458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1" t="11143" r="24286" b="7486"/>
            <a:stretch>
              <a:fillRect/>
            </a:stretch>
          </p:blipFill>
          <p:spPr bwMode="auto">
            <a:xfrm>
              <a:off x="2488845" y="1893332"/>
              <a:ext cx="3389441" cy="427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86685" y="1244181"/>
              <a:ext cx="1393762" cy="4623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3</a:t>
              </a:r>
              <a:r>
                <a:rPr lang="en-US" sz="2400" baseline="30000" dirty="0">
                  <a:solidFill>
                    <a:schemeClr val="accent3"/>
                  </a:solidFill>
                  <a:latin typeface="Arial" charset="0"/>
                </a:rPr>
                <a:t>rd</a:t>
              </a: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 Place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81275" y="1254125"/>
            <a:ext cx="3498850" cy="5364163"/>
            <a:chOff x="2581373" y="1254293"/>
            <a:chExt cx="3498298" cy="5364281"/>
          </a:xfrm>
        </p:grpSpPr>
        <p:pic>
          <p:nvPicPr>
            <p:cNvPr id="2458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9" t="7803" r="27029" b="5656"/>
            <a:stretch>
              <a:fillRect/>
            </a:stretch>
          </p:blipFill>
          <p:spPr bwMode="auto">
            <a:xfrm>
              <a:off x="2581373" y="1921769"/>
              <a:ext cx="3498298" cy="4696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1817" y="1254293"/>
              <a:ext cx="1612646" cy="461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2</a:t>
              </a:r>
              <a:r>
                <a:rPr lang="en-US" sz="2400" baseline="30000" dirty="0">
                  <a:solidFill>
                    <a:schemeClr val="accent3"/>
                  </a:solidFill>
                  <a:latin typeface="Arial" charset="0"/>
                </a:rPr>
                <a:t>nd</a:t>
              </a: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 </a:t>
              </a:r>
              <a:r>
                <a:rPr lang="en-US" sz="2400" dirty="0" err="1">
                  <a:solidFill>
                    <a:schemeClr val="accent3"/>
                  </a:solidFill>
                  <a:latin typeface="Arial" charset="0"/>
                </a:rPr>
                <a:t>Plance</a:t>
              </a:r>
              <a:endParaRPr lang="en-US" sz="2400" dirty="0">
                <a:solidFill>
                  <a:schemeClr val="accent3"/>
                </a:solidFill>
                <a:latin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39863" y="1254125"/>
            <a:ext cx="5876925" cy="4625975"/>
            <a:chOff x="1285369" y="1237190"/>
            <a:chExt cx="5877431" cy="4625844"/>
          </a:xfrm>
        </p:grpSpPr>
        <p:pic>
          <p:nvPicPr>
            <p:cNvPr id="2458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9" t="14342" r="7829" b="12971"/>
            <a:stretch>
              <a:fillRect/>
            </a:stretch>
          </p:blipFill>
          <p:spPr bwMode="auto">
            <a:xfrm>
              <a:off x="1285369" y="2133600"/>
              <a:ext cx="5877431" cy="372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38225" y="1237190"/>
              <a:ext cx="1371718" cy="461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1</a:t>
              </a:r>
              <a:r>
                <a:rPr lang="en-US" sz="2400" baseline="30000" dirty="0">
                  <a:solidFill>
                    <a:schemeClr val="accent3"/>
                  </a:solidFill>
                  <a:latin typeface="Arial" charset="0"/>
                </a:rPr>
                <a:t>st</a:t>
              </a:r>
              <a:r>
                <a:rPr lang="en-US" sz="2400" dirty="0">
                  <a:solidFill>
                    <a:schemeClr val="accent3"/>
                  </a:solidFill>
                  <a:latin typeface="Arial" charset="0"/>
                </a:rPr>
                <a:t> Place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667000" y="381000"/>
            <a:ext cx="3668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2015 Winners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1125" y="1243013"/>
            <a:ext cx="8370888" cy="4397375"/>
            <a:chOff x="462450" y="1350049"/>
            <a:chExt cx="8370946" cy="4397215"/>
          </a:xfrm>
        </p:grpSpPr>
        <p:pic>
          <p:nvPicPr>
            <p:cNvPr id="25614" name="Picture 2" descr="1st place 10-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1" b="7289"/>
            <a:stretch>
              <a:fillRect/>
            </a:stretch>
          </p:blipFill>
          <p:spPr bwMode="auto">
            <a:xfrm>
              <a:off x="2133323" y="1953219"/>
              <a:ext cx="5029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TextBox 3"/>
            <p:cNvSpPr txBox="1">
              <a:spLocks noChangeArrowheads="1"/>
            </p:cNvSpPr>
            <p:nvPr/>
          </p:nvSpPr>
          <p:spPr bwMode="auto">
            <a:xfrm>
              <a:off x="3472296" y="1350049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Winner</a:t>
              </a:r>
            </a:p>
          </p:txBody>
        </p:sp>
        <p:sp>
          <p:nvSpPr>
            <p:cNvPr id="25616" name="TextBox 4"/>
            <p:cNvSpPr txBox="1">
              <a:spLocks noChangeArrowheads="1"/>
            </p:cNvSpPr>
            <p:nvPr/>
          </p:nvSpPr>
          <p:spPr bwMode="auto">
            <a:xfrm>
              <a:off x="462450" y="5377932"/>
              <a:ext cx="83709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Victor Chen, Kera Yang, Saline High School, "Professor Salary Disparities"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9925" y="1169988"/>
            <a:ext cx="7010400" cy="4783137"/>
            <a:chOff x="914400" y="1339601"/>
            <a:chExt cx="7010400" cy="4782889"/>
          </a:xfrm>
        </p:grpSpPr>
        <p:sp>
          <p:nvSpPr>
            <p:cNvPr id="25611" name="TextBox 6"/>
            <p:cNvSpPr txBox="1">
              <a:spLocks noChangeArrowheads="1"/>
            </p:cNvSpPr>
            <p:nvPr/>
          </p:nvSpPr>
          <p:spPr bwMode="auto">
            <a:xfrm>
              <a:off x="3462314" y="1339601"/>
              <a:ext cx="2077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 b="1">
                  <a:solidFill>
                    <a:schemeClr val="bg1"/>
                  </a:solidFill>
                </a:rPr>
                <a:t>  Place Winner</a:t>
              </a:r>
            </a:p>
          </p:txBody>
        </p:sp>
        <p:pic>
          <p:nvPicPr>
            <p:cNvPr id="25612" name="Picture 4" descr="2nd place 10-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6" t="4839" r="25000" b="3226"/>
            <a:stretch>
              <a:fillRect/>
            </a:stretch>
          </p:blipFill>
          <p:spPr bwMode="auto">
            <a:xfrm>
              <a:off x="2803445" y="1868179"/>
              <a:ext cx="3202067" cy="357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Box 12"/>
            <p:cNvSpPr txBox="1">
              <a:spLocks noChangeArrowheads="1"/>
            </p:cNvSpPr>
            <p:nvPr/>
          </p:nvSpPr>
          <p:spPr bwMode="auto">
            <a:xfrm>
              <a:off x="914400" y="5476159"/>
              <a:ext cx="701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Abby M Rentschler, Saline High School, "Does Wearing Spandex Shorts Improve Running Times?"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31875" y="1209675"/>
            <a:ext cx="6648450" cy="5011738"/>
            <a:chOff x="1177385" y="1309687"/>
            <a:chExt cx="6647221" cy="5011698"/>
          </a:xfrm>
        </p:grpSpPr>
        <p:pic>
          <p:nvPicPr>
            <p:cNvPr id="25608" name="Picture 6" descr="3rd place 10-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" t="8534" r="11200" b="28534"/>
            <a:stretch>
              <a:fillRect/>
            </a:stretch>
          </p:blipFill>
          <p:spPr bwMode="auto">
            <a:xfrm>
              <a:off x="1662450" y="1766887"/>
              <a:ext cx="598622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3377046" y="1309687"/>
              <a:ext cx="1941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winner</a:t>
              </a:r>
            </a:p>
          </p:txBody>
        </p:sp>
        <p:sp>
          <p:nvSpPr>
            <p:cNvPr id="25610" name="TextBox 13"/>
            <p:cNvSpPr txBox="1">
              <a:spLocks noChangeArrowheads="1"/>
            </p:cNvSpPr>
            <p:nvPr/>
          </p:nvSpPr>
          <p:spPr bwMode="auto">
            <a:xfrm>
              <a:off x="1177385" y="5398055"/>
              <a:ext cx="664722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Kyle Boxeth, Michael Chen, Saline High School, "Can Band Students Hold Their Breath Longer Than Orchestra Students?"</a:t>
              </a:r>
            </a:p>
          </p:txBody>
        </p: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047038" y="5892800"/>
            <a:ext cx="869950" cy="749300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728913" y="381000"/>
            <a:ext cx="36687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2016 Winners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63713" y="1174750"/>
            <a:ext cx="6126162" cy="4797425"/>
            <a:chOff x="1736915" y="1332790"/>
            <a:chExt cx="6126485" cy="4797486"/>
          </a:xfrm>
        </p:grpSpPr>
        <p:pic>
          <p:nvPicPr>
            <p:cNvPr id="26638" name="Picture 2" descr="10-12 first pl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9" b="1886"/>
            <a:stretch>
              <a:fillRect/>
            </a:stretch>
          </p:blipFill>
          <p:spPr bwMode="auto">
            <a:xfrm>
              <a:off x="2745168" y="1864633"/>
              <a:ext cx="3029707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Box 2"/>
            <p:cNvSpPr txBox="1">
              <a:spLocks noChangeArrowheads="1"/>
            </p:cNvSpPr>
            <p:nvPr/>
          </p:nvSpPr>
          <p:spPr bwMode="auto">
            <a:xfrm>
              <a:off x="3771963" y="1332790"/>
              <a:ext cx="11801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st</a:t>
              </a:r>
              <a:r>
                <a:rPr lang="en-US" altLang="en-US" sz="1800" b="1">
                  <a:solidFill>
                    <a:schemeClr val="bg1"/>
                  </a:solidFill>
                </a:rPr>
                <a:t> Place </a:t>
              </a:r>
            </a:p>
          </p:txBody>
        </p:sp>
        <p:sp>
          <p:nvSpPr>
            <p:cNvPr id="26640" name="TextBox 3"/>
            <p:cNvSpPr txBox="1">
              <a:spLocks noChangeArrowheads="1"/>
            </p:cNvSpPr>
            <p:nvPr/>
          </p:nvSpPr>
          <p:spPr bwMode="auto">
            <a:xfrm>
              <a:off x="1736915" y="5760944"/>
              <a:ext cx="6126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Gillian Walter, Saline High School, “Mega Or Double?”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20813" y="1189038"/>
            <a:ext cx="6284912" cy="4959350"/>
            <a:chOff x="1697554" y="1461338"/>
            <a:chExt cx="6285462" cy="4958593"/>
          </a:xfrm>
        </p:grpSpPr>
        <p:pic>
          <p:nvPicPr>
            <p:cNvPr id="26635" name="Picture 4" descr="10-12 second pl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1" b="3725"/>
            <a:stretch>
              <a:fillRect/>
            </a:stretch>
          </p:blipFill>
          <p:spPr bwMode="auto">
            <a:xfrm>
              <a:off x="3021064" y="1877289"/>
              <a:ext cx="3083573" cy="380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Box 5"/>
            <p:cNvSpPr txBox="1">
              <a:spLocks noChangeArrowheads="1"/>
            </p:cNvSpPr>
            <p:nvPr/>
          </p:nvSpPr>
          <p:spPr bwMode="auto">
            <a:xfrm>
              <a:off x="3978395" y="1461338"/>
              <a:ext cx="11689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2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nd</a:t>
              </a:r>
              <a:r>
                <a:rPr lang="en-US" altLang="en-US" sz="1800" b="1">
                  <a:solidFill>
                    <a:schemeClr val="bg1"/>
                  </a:solidFill>
                </a:rPr>
                <a:t> Place</a:t>
              </a:r>
            </a:p>
          </p:txBody>
        </p:sp>
        <p:sp>
          <p:nvSpPr>
            <p:cNvPr id="26637" name="TextBox 6"/>
            <p:cNvSpPr txBox="1">
              <a:spLocks noChangeArrowheads="1"/>
            </p:cNvSpPr>
            <p:nvPr/>
          </p:nvSpPr>
          <p:spPr bwMode="auto">
            <a:xfrm>
              <a:off x="1697554" y="5773600"/>
              <a:ext cx="62854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Emma Dester, Madeleine Haase, Saline High School, “How Glasses Modify Image”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68375" y="1279525"/>
            <a:ext cx="6840538" cy="4710113"/>
            <a:chOff x="903975" y="1211613"/>
            <a:chExt cx="6840334" cy="4708820"/>
          </a:xfrm>
        </p:grpSpPr>
        <p:sp>
          <p:nvSpPr>
            <p:cNvPr id="26632" name="TextBox 16"/>
            <p:cNvSpPr txBox="1">
              <a:spLocks noChangeArrowheads="1"/>
            </p:cNvSpPr>
            <p:nvPr/>
          </p:nvSpPr>
          <p:spPr bwMode="auto">
            <a:xfrm>
              <a:off x="903975" y="5551101"/>
              <a:ext cx="6840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Kaylee Klepaczyk, Saline High School, “Guys. Girls. Period.”</a:t>
              </a:r>
            </a:p>
          </p:txBody>
        </p:sp>
        <p:sp>
          <p:nvSpPr>
            <p:cNvPr id="26633" name="TextBox 17"/>
            <p:cNvSpPr txBox="1">
              <a:spLocks noChangeArrowheads="1"/>
            </p:cNvSpPr>
            <p:nvPr/>
          </p:nvSpPr>
          <p:spPr bwMode="auto">
            <a:xfrm>
              <a:off x="3996890" y="1211613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3</a:t>
              </a:r>
              <a:r>
                <a:rPr lang="en-US" altLang="en-US" sz="1800" b="1" baseline="30000">
                  <a:solidFill>
                    <a:schemeClr val="bg1"/>
                  </a:solidFill>
                </a:rPr>
                <a:t>rd</a:t>
              </a:r>
              <a:r>
                <a:rPr lang="en-US" altLang="en-US" sz="1800" b="1">
                  <a:solidFill>
                    <a:schemeClr val="bg1"/>
                  </a:solidFill>
                </a:rPr>
                <a:t> Place</a:t>
              </a:r>
            </a:p>
          </p:txBody>
        </p:sp>
        <p:pic>
          <p:nvPicPr>
            <p:cNvPr id="26634" name="Picture 6" descr="10-12 third pl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194" y="1580945"/>
              <a:ext cx="2921319" cy="389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047038" y="5794375"/>
            <a:ext cx="869950" cy="749300"/>
          </a:xfrm>
          <a:prstGeom prst="actionButtonForwardNex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1:</a:t>
            </a:r>
            <a:r>
              <a:rPr lang="en-US" altLang="en-US" sz="2800">
                <a:solidFill>
                  <a:schemeClr val="bg1"/>
                </a:solidFill>
              </a:rPr>
              <a:t>  How many students in a group?</a:t>
            </a:r>
          </a:p>
        </p:txBody>
      </p:sp>
      <p:sp>
        <p:nvSpPr>
          <p:cNvPr id="2765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765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209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2765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2765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1371600" y="228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1371600" y="3352800"/>
            <a:ext cx="129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  4 or 5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1371600" y="4343400"/>
            <a:ext cx="114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 2 or 3 </a:t>
            </a: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1371600" y="5410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27660" name="Picture 18" descr="j0182832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90800"/>
            <a:ext cx="4191000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2: </a:t>
            </a:r>
            <a:r>
              <a:rPr lang="en-US" altLang="en-US" sz="2800">
                <a:solidFill>
                  <a:schemeClr val="bg1"/>
                </a:solidFill>
              </a:rPr>
              <a:t> According to the link on the GVSU web site, what is the key to creating a good poster?</a:t>
            </a:r>
            <a:r>
              <a:rPr lang="en-US" altLang="en-US" sz="300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867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7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209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2867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2867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219200" y="5410200"/>
            <a:ext cx="725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Finding a topic you enjoy and are interested in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219200" y="2286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Finding data that is easy to access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19200" y="5370513"/>
            <a:ext cx="534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1219200" y="4343400"/>
            <a:ext cx="511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Using a topic from a previous winner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219200" y="3352800"/>
            <a:ext cx="791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Using only adults in your survey to prevent response bias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3: </a:t>
            </a:r>
            <a:r>
              <a:rPr lang="en-US" altLang="en-US" sz="2800">
                <a:solidFill>
                  <a:schemeClr val="bg1"/>
                </a:solidFill>
              </a:rPr>
              <a:t>According to the GVSU website, name 4 ways to collect data</a:t>
            </a:r>
            <a:r>
              <a:rPr lang="en-US" altLang="en-US" sz="28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970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970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209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2970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2970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219200" y="22860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Survey, Observe, Experiment, or use Published Data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219200" y="3313113"/>
            <a:ext cx="733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Survey, Observe, Experiment, or Make up Data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1219200" y="43434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Survey, Test Subjects, Experiment, or have Subjects Volunteer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219200" y="54864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Observe, Test units, Experiment on units or use Practical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4:</a:t>
            </a:r>
            <a:r>
              <a:rPr lang="en-US" altLang="en-US" sz="2800">
                <a:solidFill>
                  <a:schemeClr val="bg1"/>
                </a:solidFill>
              </a:rPr>
              <a:t>  How many graphs must your poster      display?</a:t>
            </a:r>
          </a:p>
        </p:txBody>
      </p:sp>
      <p:sp>
        <p:nvSpPr>
          <p:cNvPr id="30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209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072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072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only 1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295400" y="2286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at least 2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371600" y="4343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at most 3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71600" y="5410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exactly 4</a:t>
            </a:r>
          </a:p>
        </p:txBody>
      </p:sp>
      <p:pic>
        <p:nvPicPr>
          <p:cNvPr id="30733" name="Picture 15" descr="MCj043162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6" descr="MCj043158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0" descr="j02908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1981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2" descr="j028306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5:  </a:t>
            </a:r>
            <a:r>
              <a:rPr lang="en-US" altLang="en-US" sz="2800">
                <a:solidFill>
                  <a:schemeClr val="bg1"/>
                </a:solidFill>
              </a:rPr>
              <a:t>Who will supply the poster board?</a:t>
            </a:r>
          </a:p>
        </p:txBody>
      </p:sp>
      <p:sp>
        <p:nvSpPr>
          <p:cNvPr id="3174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174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209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175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17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371600" y="22860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You and your partner must buy your own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1371600" y="3352800"/>
            <a:ext cx="483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Mrs. Cybulski has plenty for everyone!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371600" y="44196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Your parents must supply you with all your school supplies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1371600" y="54864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You will need to run a fundraiser to collect money for all boards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What is a Statistics Poster?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 </a:t>
            </a:r>
            <a:r>
              <a:rPr lang="en-US" altLang="en-US" sz="2400" smtClean="0">
                <a:solidFill>
                  <a:schemeClr val="bg1"/>
                </a:solidFill>
              </a:rPr>
              <a:t>It is a visual display that uses two or more related graphs, that each impart different information:  to summarize, discuss different points of view, and answer questions about the data.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In a well done statistics poster the reader is able to discover the story behind the data by following the logical progression of the poster.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The emphasis is on the visual display of results through well-placed graphs.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endParaRPr lang="en-US" altLang="en-US" sz="2400" smtClean="0">
              <a:solidFill>
                <a:schemeClr val="bg1"/>
              </a:solidFill>
            </a:endParaRP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6:  </a:t>
            </a:r>
            <a:r>
              <a:rPr lang="en-US" altLang="en-US" sz="2800">
                <a:solidFill>
                  <a:schemeClr val="bg1"/>
                </a:solidFill>
              </a:rPr>
              <a:t>How does the GVSU website define a qualitative variable?</a:t>
            </a:r>
          </a:p>
        </p:txBody>
      </p:sp>
      <p:sp>
        <p:nvSpPr>
          <p:cNvPr id="327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277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362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277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277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1431925" y="232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1295400" y="24384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Text and Numbers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295400" y="3287713"/>
            <a:ext cx="266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Numbers and Words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1295400" y="43434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Text and Words</a:t>
            </a: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1295400" y="538480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Numbers </a:t>
            </a:r>
          </a:p>
        </p:txBody>
      </p:sp>
      <p:pic>
        <p:nvPicPr>
          <p:cNvPr id="32781" name="Picture 16" descr="j01782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573">
            <a:off x="5943600" y="23622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7" descr="j01782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5330">
            <a:off x="7543800" y="3581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8" descr="j01782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1307">
            <a:off x="5884863" y="42227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9" descr="j017829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20" descr="j0178305"/>
          <p:cNvPicPr>
            <a:picLocks noChangeAspect="1" noChangeArrowheads="1" noCro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41047">
            <a:off x="7162800" y="4800600"/>
            <a:ext cx="66675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6" name="Picture 22" descr="j017830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692">
            <a:off x="6553200" y="3200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23" descr="j01783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218">
            <a:off x="4876800" y="48768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4" descr="j01782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1818">
            <a:off x="7315200" y="21336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7:  </a:t>
            </a:r>
            <a:r>
              <a:rPr lang="en-US" altLang="en-US" sz="2800">
                <a:solidFill>
                  <a:schemeClr val="bg1"/>
                </a:solidFill>
              </a:rPr>
              <a:t>How does the GVSU website define a quantitative variable?</a:t>
            </a:r>
          </a:p>
        </p:txBody>
      </p:sp>
      <p:sp>
        <p:nvSpPr>
          <p:cNvPr id="337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276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379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362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37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267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379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3340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295400" y="25146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Text and Numbers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1295400" y="3429000"/>
            <a:ext cx="266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Numbers and Words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1295400" y="44196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Text and Words</a:t>
            </a:r>
          </a:p>
        </p:txBody>
      </p:sp>
      <p:sp>
        <p:nvSpPr>
          <p:cNvPr id="33803" name="Text Box 14"/>
          <p:cNvSpPr txBox="1">
            <a:spLocks noChangeArrowheads="1"/>
          </p:cNvSpPr>
          <p:nvPr/>
        </p:nvSpPr>
        <p:spPr bwMode="auto">
          <a:xfrm>
            <a:off x="1295400" y="5384800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Numbers</a:t>
            </a:r>
          </a:p>
        </p:txBody>
      </p:sp>
      <p:pic>
        <p:nvPicPr>
          <p:cNvPr id="33804" name="Picture 16" descr="j01782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573">
            <a:off x="5943600" y="23622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7" descr="j01782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5330">
            <a:off x="7543800" y="3581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8" descr="j01782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1307">
            <a:off x="5884863" y="42227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9" descr="j017829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20" descr="j01783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047">
            <a:off x="7162800" y="48006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21" descr="j017830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692">
            <a:off x="6553200" y="3200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22" descr="j01783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218">
            <a:off x="4876800" y="48768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23" descr="j0178220"/>
          <p:cNvPicPr>
            <a:picLocks noChangeAspect="1" noChangeArrowheads="1" noCrop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78182">
            <a:off x="7239000" y="2209800"/>
            <a:ext cx="66675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8:  </a:t>
            </a:r>
            <a:r>
              <a:rPr lang="en-US" altLang="en-US" sz="2800">
                <a:solidFill>
                  <a:schemeClr val="bg1"/>
                </a:solidFill>
              </a:rPr>
              <a:t>As defined by the GVSU website, a continuous variable is</a:t>
            </a:r>
            <a:r>
              <a:rPr lang="en-US" altLang="en-US" sz="28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348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657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482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743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482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648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4823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638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219200" y="5715000"/>
            <a:ext cx="707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 takes on all values in a range of numbers</a:t>
            </a:r>
            <a:r>
              <a:rPr lang="en-US" altLang="en-US" sz="1800"/>
              <a:t> 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1219200" y="2819400"/>
            <a:ext cx="814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takes on only certain values in a range of numbers</a:t>
            </a:r>
            <a:r>
              <a:rPr lang="en-US" altLang="en-US" sz="1800"/>
              <a:t> 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1219200" y="3810000"/>
            <a:ext cx="367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means infinity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1219200" y="4811713"/>
            <a:ext cx="483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takes on only one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3820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9:  </a:t>
            </a:r>
            <a:r>
              <a:rPr lang="en-US" altLang="en-US" sz="2800">
                <a:solidFill>
                  <a:schemeClr val="bg1"/>
                </a:solidFill>
              </a:rPr>
              <a:t>As defined by the GVSU website, a discrete variable is</a:t>
            </a:r>
            <a:r>
              <a:rPr lang="en-US" altLang="en-US" sz="30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657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58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743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584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648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58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638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707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 takes on all values in a range of numbers</a:t>
            </a:r>
            <a:r>
              <a:rPr lang="en-US" altLang="en-US" sz="1800"/>
              <a:t>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19200" y="2819400"/>
            <a:ext cx="814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takes on only certain values in a range of numbers</a:t>
            </a:r>
            <a:r>
              <a:rPr lang="en-US" altLang="en-US" sz="1800"/>
              <a:t>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219200" y="3810000"/>
            <a:ext cx="367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means infinity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19200" y="4811713"/>
            <a:ext cx="483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A number that takes on only one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82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10:  </a:t>
            </a:r>
            <a:r>
              <a:rPr lang="en-US" altLang="en-US" sz="2800">
                <a:solidFill>
                  <a:schemeClr val="bg1"/>
                </a:solidFill>
              </a:rPr>
              <a:t>What are the most appropriate graphs for displaying continuous quantitative variables or numerical values that have been grouped together.</a:t>
            </a:r>
            <a:r>
              <a:rPr lang="en-US" alt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733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68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895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68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648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68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562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55725" y="3048000"/>
            <a:ext cx="748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Histograms, Stem and Leaf Plots and Box and Whisker Plots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55725" y="3821113"/>
            <a:ext cx="341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Bar Graphs and Pie Charts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355725" y="5689600"/>
            <a:ext cx="578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Dot Plots, Stem and Leaf Plots, and Pie Charts</a:t>
            </a: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1355725" y="4724400"/>
            <a:ext cx="461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Bar Graphs,  Pie Charts and Line Graphs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82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Question 11:  </a:t>
            </a:r>
            <a:r>
              <a:rPr lang="en-US" altLang="en-US" sz="2800">
                <a:solidFill>
                  <a:schemeClr val="bg1"/>
                </a:solidFill>
              </a:rPr>
              <a:t>What are the most appropriate graphs for displaying qualitative variables or discrete quantitative variables</a:t>
            </a:r>
            <a:r>
              <a:rPr lang="en-US" altLang="en-US" sz="3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7338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37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8194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</a:t>
            </a:r>
          </a:p>
        </p:txBody>
      </p:sp>
      <p:sp>
        <p:nvSpPr>
          <p:cNvPr id="378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46482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378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562600"/>
            <a:ext cx="685800" cy="609600"/>
          </a:xfrm>
          <a:prstGeom prst="actionButtonBlank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2906713"/>
            <a:ext cx="7489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Histograms, Stem and Leaf Plots and Box and Whisker Plots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355725" y="3821113"/>
            <a:ext cx="341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Bar Graphs and Pie Charts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371600" y="4775200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Dot Plots and Histograms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371600" y="5689600"/>
            <a:ext cx="431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Dot Plots and Stem and Leaf Plots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smtClean="0">
                <a:solidFill>
                  <a:schemeClr val="folHlink"/>
                </a:solidFill>
              </a:rPr>
              <a:t>Congratulations You Have Successfully Completed the Statistics Poster Intro!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Chee366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eerin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3994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21336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41" name="Picture 8" descr="MCj042812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4" descr="MCj042386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5" descr="MCj042449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1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4198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89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70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How Can I Enter?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If you do a great job and all the statistics are correct on your poster, Mrs. Cybulski will enter your poster automatically.  (most posters get entered)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Every pair or group of 3 students is required to make a poster as part of this class.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Yes, this will be a substantial part of your grade.</a:t>
            </a:r>
            <a:r>
              <a:rPr lang="en-US" altLang="en-US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4403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4037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72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0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4608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6085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74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4813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3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76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5018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81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78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5222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29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80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89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Rules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Posters are to measure between 18 to 24 inches by 24 to 30 inches.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Any weight of paper is permitted. Standard poster board is recommended.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Be sure that anything attached to the front of the poster is affixed securely. Do not attach perishable items.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Posters must be the original design and creation of the students.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In the 10</a:t>
            </a:r>
            <a:r>
              <a:rPr lang="en-US" altLang="en-US" sz="2100" baseline="30000" smtClean="0">
                <a:solidFill>
                  <a:schemeClr val="bg1"/>
                </a:solidFill>
              </a:rPr>
              <a:t>th</a:t>
            </a:r>
            <a:r>
              <a:rPr lang="en-US" altLang="en-US" sz="2100" smtClean="0">
                <a:solidFill>
                  <a:schemeClr val="bg1"/>
                </a:solidFill>
              </a:rPr>
              <a:t> -12</a:t>
            </a:r>
            <a:r>
              <a:rPr lang="en-US" altLang="en-US" sz="2100" baseline="30000" smtClean="0">
                <a:solidFill>
                  <a:schemeClr val="bg1"/>
                </a:solidFill>
              </a:rPr>
              <a:t>th</a:t>
            </a:r>
            <a:r>
              <a:rPr lang="en-US" altLang="en-US" sz="2100" smtClean="0">
                <a:solidFill>
                  <a:schemeClr val="bg1"/>
                </a:solidFill>
              </a:rPr>
              <a:t> grade category, at least two graphs are required. The two graphs should impart different information (e.g., a bar graph and a pie chart of the same variable does not meet this criteria). Computer generated graphs are acceptable.  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smtClean="0">
              <a:solidFill>
                <a:schemeClr val="bg1"/>
              </a:solidFill>
            </a:endParaRPr>
          </a:p>
        </p:txBody>
      </p:sp>
      <p:sp>
        <p:nvSpPr>
          <p:cNvPr id="717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1722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5427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4277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829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5632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6325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84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788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5837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8373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eer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1044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6042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0421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negf37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624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2469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1" name="Picture 13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Rules Continued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Subject matter is the choice of the participants. Data may be original or published. For published data, a reference must be given.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A brief description including the method of collection and purpose must be securely attached to the back of the poster.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Posters and the brief description must </a:t>
            </a:r>
            <a:r>
              <a:rPr lang="en-US" altLang="en-US" sz="2100" smtClean="0">
                <a:solidFill>
                  <a:srgbClr val="FF0000"/>
                </a:solidFill>
              </a:rPr>
              <a:t>NOT </a:t>
            </a:r>
            <a:r>
              <a:rPr lang="en-US" altLang="en-US" sz="2100" smtClean="0">
                <a:solidFill>
                  <a:schemeClr val="bg1"/>
                </a:solidFill>
              </a:rPr>
              <a:t>contain any marks, names, or information that reveal the identity of the individual, team, school, or location.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1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smtClean="0">
                <a:solidFill>
                  <a:schemeClr val="bg1"/>
                </a:solidFill>
              </a:rPr>
              <a:t>Students must work in teams of two.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negf37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645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17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9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108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negf37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665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6565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7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88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66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655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negf37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686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8613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5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negf37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7066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61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3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92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6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negf37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7270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2709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Judging</a:t>
            </a:r>
            <a:br>
              <a:rPr lang="en-US" altLang="en-US" smtClean="0">
                <a:solidFill>
                  <a:schemeClr val="bg1"/>
                </a:solidFill>
              </a:rPr>
            </a:b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191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Clarity of Message: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marL="917575" lvl="1" eaLnBrk="1" hangingPunct="1"/>
            <a:r>
              <a:rPr lang="en-US" altLang="en-US" sz="2400" smtClean="0">
                <a:solidFill>
                  <a:schemeClr val="bg1"/>
                </a:solidFill>
              </a:rPr>
              <a:t>Graphs are appropriate for the data.</a:t>
            </a:r>
          </a:p>
          <a:p>
            <a:pPr marL="917575" lvl="1" eaLnBrk="1" hangingPunct="1"/>
            <a:r>
              <a:rPr lang="en-US" altLang="en-US" sz="2400" smtClean="0">
                <a:solidFill>
                  <a:schemeClr val="bg1"/>
                </a:solidFill>
              </a:rPr>
              <a:t>Important relationships and patterns in the data stand out.</a:t>
            </a:r>
          </a:p>
          <a:p>
            <a:pPr marL="917575" lvl="1" eaLnBrk="1" hangingPunct="1"/>
            <a:r>
              <a:rPr lang="en-US" altLang="en-US" sz="2400" smtClean="0">
                <a:solidFill>
                  <a:schemeClr val="bg1"/>
                </a:solidFill>
              </a:rPr>
              <a:t>Conclusions stand alone without the explanatory paragraph on the back.</a:t>
            </a:r>
          </a:p>
          <a:p>
            <a:pPr marL="457200" indent="-457200"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Content:</a:t>
            </a:r>
            <a:r>
              <a:rPr lang="en-US" altLang="en-US" sz="2800" smtClean="0">
                <a:solidFill>
                  <a:schemeClr val="bg1"/>
                </a:solidFill>
              </a:rPr>
              <a:t>  </a:t>
            </a:r>
          </a:p>
          <a:p>
            <a:pPr marL="917575" lvl="1" eaLnBrk="1" hangingPunct="1"/>
            <a:r>
              <a:rPr lang="en-US" altLang="en-US" sz="2400" smtClean="0">
                <a:solidFill>
                  <a:schemeClr val="bg1"/>
                </a:solidFill>
              </a:rPr>
              <a:t>Importance of topic relative to grade category</a:t>
            </a:r>
            <a:r>
              <a:rPr lang="en-US" alt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Entries will be judged within the10</a:t>
            </a:r>
            <a:r>
              <a:rPr lang="en-US" altLang="en-US" sz="2400" baseline="30000">
                <a:solidFill>
                  <a:schemeClr val="bg1"/>
                </a:solidFill>
              </a:rPr>
              <a:t>th </a:t>
            </a:r>
            <a:r>
              <a:rPr lang="en-US" altLang="en-US" sz="2400">
                <a:solidFill>
                  <a:schemeClr val="bg1"/>
                </a:solidFill>
              </a:rPr>
              <a:t>– 12</a:t>
            </a:r>
            <a:r>
              <a:rPr lang="en-US" altLang="en-US" sz="2400" baseline="30000">
                <a:solidFill>
                  <a:schemeClr val="bg1"/>
                </a:solidFill>
              </a:rPr>
              <a:t>th</a:t>
            </a:r>
            <a:r>
              <a:rPr lang="en-US" altLang="en-US" sz="2400">
                <a:solidFill>
                  <a:schemeClr val="bg1"/>
                </a:solidFill>
              </a:rPr>
              <a:t>  grade-level category on the basis of:</a:t>
            </a:r>
            <a:br>
              <a:rPr lang="en-US" altLang="en-US" sz="2400">
                <a:solidFill>
                  <a:schemeClr val="bg1"/>
                </a:solidFill>
              </a:rPr>
            </a:b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9221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6172200"/>
            <a:ext cx="609600" cy="457200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negf37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7475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4757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9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96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58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negf37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7680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6805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7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98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6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negf3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7885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8853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5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100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5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negf3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809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0901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3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7785100" y="304800"/>
            <a:ext cx="520700" cy="5334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negf37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egfeedback_horn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		  Try Again!</a:t>
            </a:r>
          </a:p>
        </p:txBody>
      </p:sp>
      <p:sp>
        <p:nvSpPr>
          <p:cNvPr id="8294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2667000"/>
            <a:ext cx="13716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2949" name="Picture 5" descr="MCj04244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217">
            <a:off x="762000" y="2590800"/>
            <a:ext cx="20939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MCj04347560000[1]"/>
          <p:cNvPicPr>
            <a:picLocks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-228600"/>
            <a:ext cx="2286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951" name="Picture 7" descr="MCj042384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51">
            <a:off x="6115050" y="2501900"/>
            <a:ext cx="2438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Judging Continued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Overall Impact of the Display:</a:t>
            </a:r>
            <a:endParaRPr lang="en-US" altLang="en-US" sz="280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Does the poster catch your eye? 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Does the poster draw you into the investigation?</a:t>
            </a:r>
          </a:p>
          <a:p>
            <a:pPr eaLnBrk="1" hangingPunct="1"/>
            <a:endParaRPr lang="en-US" altLang="en-US" sz="2800" b="1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sz="2800" b="1" smtClean="0">
                <a:solidFill>
                  <a:schemeClr val="folHlink"/>
                </a:solidFill>
              </a:rPr>
              <a:t>Creativity:</a:t>
            </a:r>
          </a:p>
          <a:p>
            <a:pPr lvl="1" eaLnBrk="1" hangingPunct="1"/>
            <a:r>
              <a:rPr lang="en-US" altLang="en-US" sz="2400" smtClean="0">
                <a:solidFill>
                  <a:schemeClr val="bg1"/>
                </a:solidFill>
              </a:rPr>
              <a:t>Poster is unique in content and display</a:t>
            </a:r>
          </a:p>
          <a:p>
            <a:pPr lvl="1" eaLnBrk="1" hangingPunct="1"/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mtClean="0">
                <a:solidFill>
                  <a:schemeClr val="folHlink"/>
                </a:solidFill>
              </a:rPr>
              <a:t>Judging is done by graduate statistics</a:t>
            </a:r>
            <a:r>
              <a:rPr lang="en-US" altLang="en-US" smtClean="0">
                <a:solidFill>
                  <a:schemeClr val="bg1"/>
                </a:solidFill>
              </a:rPr>
              <a:t> </a:t>
            </a:r>
            <a:r>
              <a:rPr lang="en-US" altLang="en-US" smtClean="0">
                <a:solidFill>
                  <a:schemeClr val="folHlink"/>
                </a:solidFill>
              </a:rPr>
              <a:t>students at Grand Valley State University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hlinkClick r:id="rId2"/>
              </a:rPr>
              <a:t>Click here for GVSU rubric</a:t>
            </a:r>
            <a:r>
              <a:rPr lang="en-US" altLang="en-US" sz="2400" smtClean="0">
                <a:solidFill>
                  <a:schemeClr val="bg1"/>
                </a:solidFill>
              </a:rPr>
              <a:t>         </a:t>
            </a:r>
            <a:r>
              <a:rPr lang="en-US" altLang="en-US" sz="2400" smtClean="0">
                <a:solidFill>
                  <a:schemeClr val="bg1"/>
                </a:solidFill>
                <a:hlinkClick r:id="rId3" action="ppaction://hlinkfile"/>
              </a:rPr>
              <a:t>Click here for my rubric</a:t>
            </a:r>
            <a:endParaRPr lang="en-US" altLang="en-US" sz="240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folHlink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772400" y="24765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w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You’re Right!</a:t>
            </a:r>
          </a:p>
        </p:txBody>
      </p:sp>
      <p:sp>
        <p:nvSpPr>
          <p:cNvPr id="83972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219200" cy="1219200"/>
          </a:xfrm>
          <a:prstGeom prst="actionButtonReturn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3973" name="Picture 5" descr="MCj042812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57">
            <a:off x="6019800" y="2286000"/>
            <a:ext cx="2322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MCj0423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673">
            <a:off x="3200400" y="3810000"/>
            <a:ext cx="24145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MCj042449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85800" y="2209800"/>
            <a:ext cx="2241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altLang="en-US" smtClean="0">
                <a:solidFill>
                  <a:schemeClr val="folHlink"/>
                </a:solidFill>
              </a:rPr>
              <a:t>Congratulations You Have Successfully Completed the Statistics Poster Intro!</a:t>
            </a:r>
            <a:br>
              <a:rPr lang="en-US" altLang="en-US" smtClean="0">
                <a:solidFill>
                  <a:schemeClr val="folHlink"/>
                </a:solidFill>
              </a:rPr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smtClean="0">
                <a:solidFill>
                  <a:schemeClr val="folHlink"/>
                </a:solidFill>
              </a:rPr>
              <a:t>Congratulations You Have Successfully Completed the Statistics Poster Intro!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Prizes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9906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Prizes in the amounts of $72, $48, and $36 will be awarded to 1st, 2nd, and 3rd place in each of the grade level categories.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Winning entrants' schools will receive plaques signifying the honor.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Honorable mention certificates will also be awarded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Winners will be posted on the GVSU website April , 2020.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Winners will be awarded April 6</a:t>
            </a:r>
            <a:r>
              <a:rPr lang="en-US" alt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sz="2400" dirty="0" smtClean="0">
                <a:solidFill>
                  <a:schemeClr val="bg1"/>
                </a:solidFill>
              </a:rPr>
              <a:t>, 2020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Due to scheduling conflicts this year winning posters will be not be displayed at the Michigan Science Olympiad in the GVSU Fieldhouse on the Allendale campus.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772400" y="228600"/>
            <a:ext cx="533400" cy="59055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0" y="274638"/>
            <a:ext cx="609600" cy="639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1816</Words>
  <Application>Microsoft Office PowerPoint</Application>
  <PresentationFormat>On-screen Show (4:3)</PresentationFormat>
  <Paragraphs>327</Paragraphs>
  <Slides>82</Slides>
  <Notes>0</Notes>
  <HiddenSlides>1</HiddenSlides>
  <MMClips>23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Custom Design</vt:lpstr>
      <vt:lpstr>2_Custom Design</vt:lpstr>
      <vt:lpstr>Michigan Statistics Poster Competition Kick Off</vt:lpstr>
      <vt:lpstr>Main Menu</vt:lpstr>
      <vt:lpstr>What is a Statistics Poster?</vt:lpstr>
      <vt:lpstr>How Can I Enter?</vt:lpstr>
      <vt:lpstr>Rules</vt:lpstr>
      <vt:lpstr>Rules Continued</vt:lpstr>
      <vt:lpstr>Judging </vt:lpstr>
      <vt:lpstr>Judging Continued</vt:lpstr>
      <vt:lpstr>Prizes</vt:lpstr>
      <vt:lpstr>Due Dates</vt:lpstr>
      <vt:lpstr>Step 1</vt:lpstr>
      <vt:lpstr>Step 2</vt:lpstr>
      <vt:lpstr>Step 3</vt:lpstr>
      <vt:lpstr>Step 4</vt:lpstr>
      <vt:lpstr>2007 Winners</vt:lpstr>
      <vt:lpstr>PowerPoint Presentation</vt:lpstr>
      <vt:lpstr>2009 Winners</vt:lpstr>
      <vt:lpstr>2010 Winners</vt:lpstr>
      <vt:lpstr>2011 Winners </vt:lpstr>
      <vt:lpstr>2012 Winners</vt:lpstr>
      <vt:lpstr>2013 Winners</vt:lpstr>
      <vt:lpstr>2014 Winners</vt:lpstr>
      <vt:lpstr>PowerPoint Presentation</vt:lpstr>
      <vt:lpstr>PowerPoint Presentation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You’re Right!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PowerPoint Presentation</vt:lpstr>
      <vt:lpstr>    Try Again!</vt:lpstr>
      <vt:lpstr>You’re Right!</vt:lpstr>
      <vt:lpstr>Congratulations You Have Successfully Completed the Statistics Poster Intro!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Statistics Poster Competition Kick Off</dc:title>
  <dc:creator>System admin</dc:creator>
  <cp:lastModifiedBy>Rose Cybulski</cp:lastModifiedBy>
  <cp:revision>102</cp:revision>
  <dcterms:created xsi:type="dcterms:W3CDTF">2007-10-14T00:02:58Z</dcterms:created>
  <dcterms:modified xsi:type="dcterms:W3CDTF">2019-10-23T18:49:44Z</dcterms:modified>
</cp:coreProperties>
</file>